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9"/>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7" r:id="rId26"/>
    <p:sldId id="141169100" r:id="rId27"/>
    <p:sldId id="141169101" r:id="rId28"/>
  </p:sldIdLst>
  <p:sldSz cx="18288000" cy="10287000"/>
  <p:notesSz cx="6858000" cy="9144000"/>
  <p:embeddedFontLst>
    <p:embeddedFont>
      <p:font typeface="Lexend Exa"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04A68-F2C1-556A-881A-CC7899E2326F}" v="9" dt="2026-04-14T12:25:38.228"/>
    <p1510:client id="{E4C5FB5B-4C64-5744-826F-D5EAE48BC476}" v="16" dt="2026-04-14T06:47:31.13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autoAdjust="0"/>
    <p:restoredTop sz="91738" autoAdjust="0"/>
  </p:normalViewPr>
  <p:slideViewPr>
    <p:cSldViewPr>
      <p:cViewPr varScale="1">
        <p:scale>
          <a:sx n="39" d="100"/>
          <a:sy n="39" d="100"/>
        </p:scale>
        <p:origin x="1004" y="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ne Marie Skovsted" userId="S::simask@aarhus.dk::a5aeef36-8c6d-4d7f-bcb5-06fc339bd185" providerId="AD" clId="Web-{5B504A68-F2C1-556A-881A-CC7899E2326F}"/>
    <pc:docChg chg="delSld modSld">
      <pc:chgData name="Signe Marie Skovsted" userId="S::simask@aarhus.dk::a5aeef36-8c6d-4d7f-bcb5-06fc339bd185" providerId="AD" clId="Web-{5B504A68-F2C1-556A-881A-CC7899E2326F}" dt="2026-04-14T12:25:38.228" v="8"/>
      <pc:docMkLst>
        <pc:docMk/>
      </pc:docMkLst>
      <pc:sldChg chg="addSp delSp modSp del">
        <pc:chgData name="Signe Marie Skovsted" userId="S::simask@aarhus.dk::a5aeef36-8c6d-4d7f-bcb5-06fc339bd185" providerId="AD" clId="Web-{5B504A68-F2C1-556A-881A-CC7899E2326F}" dt="2026-04-14T12:25:38.228" v="8"/>
        <pc:sldMkLst>
          <pc:docMk/>
          <pc:sldMk cId="593135795" sldId="141168902"/>
        </pc:sldMkLst>
        <pc:spChg chg="del">
          <ac:chgData name="Signe Marie Skovsted" userId="S::simask@aarhus.dk::a5aeef36-8c6d-4d7f-bcb5-06fc339bd185" providerId="AD" clId="Web-{5B504A68-F2C1-556A-881A-CC7899E2326F}" dt="2026-04-14T12:25:20.070" v="0"/>
          <ac:spMkLst>
            <pc:docMk/>
            <pc:sldMk cId="593135795" sldId="141168902"/>
            <ac:spMk id="3" creationId="{3145822D-C65A-932A-72E0-72FCEFC2BAF7}"/>
          </ac:spMkLst>
        </pc:spChg>
        <pc:spChg chg="add del mod">
          <ac:chgData name="Signe Marie Skovsted" userId="S::simask@aarhus.dk::a5aeef36-8c6d-4d7f-bcb5-06fc339bd185" providerId="AD" clId="Web-{5B504A68-F2C1-556A-881A-CC7899E2326F}" dt="2026-04-14T12:25:24.805" v="2"/>
          <ac:spMkLst>
            <pc:docMk/>
            <pc:sldMk cId="593135795" sldId="141168902"/>
            <ac:spMk id="8" creationId="{988CB8C2-F19B-E155-AD42-8DF6DE0C595B}"/>
          </ac:spMkLst>
        </pc:spChg>
        <pc:grpChg chg="del">
          <ac:chgData name="Signe Marie Skovsted" userId="S::simask@aarhus.dk::a5aeef36-8c6d-4d7f-bcb5-06fc339bd185" providerId="AD" clId="Web-{5B504A68-F2C1-556A-881A-CC7899E2326F}" dt="2026-04-14T12:25:21.289" v="1"/>
          <ac:grpSpMkLst>
            <pc:docMk/>
            <pc:sldMk cId="593135795" sldId="141168902"/>
            <ac:grpSpMk id="6" creationId="{7F9862AD-1397-2065-A743-F9FDC7846017}"/>
          </ac:grpSpMkLst>
        </pc:grpChg>
      </pc:sldChg>
      <pc:sldChg chg="del">
        <pc:chgData name="Signe Marie Skovsted" userId="S::simask@aarhus.dk::a5aeef36-8c6d-4d7f-bcb5-06fc339bd185" providerId="AD" clId="Web-{5B504A68-F2C1-556A-881A-CC7899E2326F}" dt="2026-04-14T12:25:24.946" v="3"/>
        <pc:sldMkLst>
          <pc:docMk/>
          <pc:sldMk cId="1859511386" sldId="141168973"/>
        </pc:sldMkLst>
      </pc:sldChg>
      <pc:sldChg chg="del">
        <pc:chgData name="Signe Marie Skovsted" userId="S::simask@aarhus.dk::a5aeef36-8c6d-4d7f-bcb5-06fc339bd185" providerId="AD" clId="Web-{5B504A68-F2C1-556A-881A-CC7899E2326F}" dt="2026-04-14T12:25:31.118" v="6"/>
        <pc:sldMkLst>
          <pc:docMk/>
          <pc:sldMk cId="3481899560" sldId="141169068"/>
        </pc:sldMkLst>
      </pc:sldChg>
      <pc:sldChg chg="del">
        <pc:chgData name="Signe Marie Skovsted" userId="S::simask@aarhus.dk::a5aeef36-8c6d-4d7f-bcb5-06fc339bd185" providerId="AD" clId="Web-{5B504A68-F2C1-556A-881A-CC7899E2326F}" dt="2026-04-14T12:25:27.993" v="4"/>
        <pc:sldMkLst>
          <pc:docMk/>
          <pc:sldMk cId="2934767104" sldId="141169081"/>
        </pc:sldMkLst>
      </pc:sldChg>
      <pc:sldChg chg="del">
        <pc:chgData name="Signe Marie Skovsted" userId="S::simask@aarhus.dk::a5aeef36-8c6d-4d7f-bcb5-06fc339bd185" providerId="AD" clId="Web-{5B504A68-F2C1-556A-881A-CC7899E2326F}" dt="2026-04-14T12:25:29.368" v="5"/>
        <pc:sldMkLst>
          <pc:docMk/>
          <pc:sldMk cId="470451594" sldId="141169084"/>
        </pc:sldMkLst>
      </pc:sldChg>
      <pc:sldChg chg="del">
        <pc:chgData name="Signe Marie Skovsted" userId="S::simask@aarhus.dk::a5aeef36-8c6d-4d7f-bcb5-06fc339bd185" providerId="AD" clId="Web-{5B504A68-F2C1-556A-881A-CC7899E2326F}" dt="2026-04-14T12:25:32.087" v="7"/>
        <pc:sldMkLst>
          <pc:docMk/>
          <pc:sldMk cId="1721846687" sldId="1411690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r>
              <a:rPr lang="en-US" dirty="0" err="1"/>
              <a:t>Sikre</a:t>
            </a:r>
            <a:r>
              <a:rPr lang="en-US" dirty="0"/>
              <a:t> </a:t>
            </a:r>
            <a:r>
              <a:rPr lang="en-US" dirty="0" err="1"/>
              <a:t>en</a:t>
            </a:r>
            <a:r>
              <a:rPr lang="en-US" dirty="0"/>
              <a:t> </a:t>
            </a:r>
            <a:r>
              <a:rPr lang="en-US" dirty="0" err="1"/>
              <a:t>generel</a:t>
            </a:r>
            <a:r>
              <a:rPr lang="en-US" dirty="0"/>
              <a:t> </a:t>
            </a:r>
            <a:r>
              <a:rPr lang="en-US" dirty="0" err="1"/>
              <a:t>forståelse</a:t>
            </a:r>
            <a:r>
              <a:rPr lang="en-US" dirty="0"/>
              <a:t> </a:t>
            </a:r>
            <a:r>
              <a:rPr lang="en-US" dirty="0" err="1"/>
              <a:t>af</a:t>
            </a:r>
            <a:r>
              <a:rPr lang="en-US" dirty="0"/>
              <a:t> AI </a:t>
            </a:r>
            <a:r>
              <a:rPr lang="en-US" dirty="0" err="1"/>
              <a:t>i</a:t>
            </a:r>
            <a:r>
              <a:rPr lang="en-US" dirty="0"/>
              <a:t> </a:t>
            </a:r>
            <a:r>
              <a:rPr lang="en-US" dirty="0" err="1"/>
              <a:t>organisationen</a:t>
            </a:r>
            <a:r>
              <a:rPr lang="en-US" dirty="0"/>
              <a:t>.</a:t>
            </a:r>
          </a:p>
          <a:p>
            <a:endParaRPr lang="en-US" dirty="0"/>
          </a:p>
          <a:p>
            <a:r>
              <a:rPr lang="en-US" dirty="0"/>
              <a:t>- </a:t>
            </a:r>
            <a:r>
              <a:rPr lang="en-US" dirty="0" err="1"/>
              <a:t>Overveje</a:t>
            </a:r>
            <a:r>
              <a:rPr lang="en-US" dirty="0"/>
              <a:t> </a:t>
            </a:r>
            <a:r>
              <a:rPr lang="en-US" dirty="0" err="1"/>
              <a:t>organisationens</a:t>
            </a:r>
            <a:r>
              <a:rPr lang="en-US" dirty="0"/>
              <a:t> </a:t>
            </a:r>
            <a:r>
              <a:rPr lang="en-US" dirty="0" err="1"/>
              <a:t>rolle</a:t>
            </a:r>
            <a:r>
              <a:rPr lang="en-US" dirty="0"/>
              <a:t> </a:t>
            </a:r>
            <a:r>
              <a:rPr lang="en-US" dirty="0" err="1"/>
              <a:t>som</a:t>
            </a:r>
            <a:r>
              <a:rPr lang="en-US" dirty="0"/>
              <a:t> </a:t>
            </a:r>
            <a:r>
              <a:rPr lang="en-US" dirty="0" err="1"/>
              <a:t>udbyder</a:t>
            </a:r>
            <a:r>
              <a:rPr lang="en-US" dirty="0"/>
              <a:t> </a:t>
            </a:r>
            <a:r>
              <a:rPr lang="en-US" dirty="0" err="1"/>
              <a:t>eller</a:t>
            </a:r>
            <a:r>
              <a:rPr lang="en-US" dirty="0"/>
              <a:t> </a:t>
            </a:r>
            <a:r>
              <a:rPr lang="en-US" dirty="0" err="1"/>
              <a:t>bruger</a:t>
            </a:r>
            <a:r>
              <a:rPr lang="en-US" dirty="0"/>
              <a:t> </a:t>
            </a:r>
            <a:r>
              <a:rPr lang="en-US" dirty="0" err="1"/>
              <a:t>af</a:t>
            </a:r>
            <a:r>
              <a:rPr lang="en-US" dirty="0"/>
              <a:t> AI-</a:t>
            </a:r>
            <a:r>
              <a:rPr lang="en-US" dirty="0" err="1"/>
              <a:t>systemer</a:t>
            </a:r>
            <a:r>
              <a:rPr lang="en-US" dirty="0"/>
              <a:t>.</a:t>
            </a:r>
          </a:p>
          <a:p>
            <a:endParaRPr lang="en-US" dirty="0"/>
          </a:p>
          <a:p>
            <a:r>
              <a:rPr lang="en-US" dirty="0"/>
              <a:t>- </a:t>
            </a:r>
            <a:r>
              <a:rPr lang="en-US" dirty="0" err="1"/>
              <a:t>Risikovurdere</a:t>
            </a:r>
            <a:r>
              <a:rPr lang="en-US" dirty="0"/>
              <a:t>: </a:t>
            </a:r>
            <a:r>
              <a:rPr lang="en-US" dirty="0" err="1"/>
              <a:t>Hvad</a:t>
            </a:r>
            <a:r>
              <a:rPr lang="en-US" dirty="0"/>
              <a:t> </a:t>
            </a:r>
            <a:r>
              <a:rPr lang="en-US" dirty="0" err="1"/>
              <a:t>skal</a:t>
            </a:r>
            <a:r>
              <a:rPr lang="en-US" dirty="0"/>
              <a:t> </a:t>
            </a:r>
            <a:r>
              <a:rPr lang="en-US" dirty="0" err="1"/>
              <a:t>medarbejderne</a:t>
            </a:r>
            <a:r>
              <a:rPr lang="en-US" dirty="0"/>
              <a:t> vide, </a:t>
            </a:r>
            <a:r>
              <a:rPr lang="en-US" dirty="0" err="1"/>
              <a:t>når</a:t>
            </a:r>
            <a:r>
              <a:rPr lang="en-US" dirty="0"/>
              <a:t> de </a:t>
            </a:r>
            <a:r>
              <a:rPr lang="en-US" dirty="0" err="1"/>
              <a:t>arbejder</a:t>
            </a:r>
            <a:r>
              <a:rPr lang="en-US" dirty="0"/>
              <a:t> med AI-</a:t>
            </a:r>
            <a:r>
              <a:rPr lang="en-US" dirty="0" err="1"/>
              <a:t>systemer</a:t>
            </a:r>
            <a:r>
              <a:rPr lang="en-US" dirty="0"/>
              <a:t>?</a:t>
            </a:r>
          </a:p>
          <a:p>
            <a:endParaRPr lang="en-US" dirty="0"/>
          </a:p>
          <a:p>
            <a:pPr marL="171450" indent="-171450">
              <a:buFontTx/>
              <a:buChar char="-"/>
            </a:pPr>
            <a:r>
              <a:rPr lang="en-US" dirty="0" err="1"/>
              <a:t>Hvilke</a:t>
            </a:r>
            <a:r>
              <a:rPr lang="en-US" dirty="0"/>
              <a:t> </a:t>
            </a:r>
            <a:r>
              <a:rPr lang="en-US" dirty="0" err="1"/>
              <a:t>risici</a:t>
            </a:r>
            <a:r>
              <a:rPr lang="en-US" dirty="0"/>
              <a:t> </a:t>
            </a:r>
            <a:r>
              <a:rPr lang="en-US" dirty="0" err="1"/>
              <a:t>skal</a:t>
            </a:r>
            <a:r>
              <a:rPr lang="en-US" dirty="0"/>
              <a:t> de </a:t>
            </a:r>
            <a:r>
              <a:rPr lang="en-US" dirty="0" err="1"/>
              <a:t>være</a:t>
            </a:r>
            <a:r>
              <a:rPr lang="en-US" dirty="0"/>
              <a:t> </a:t>
            </a:r>
            <a:r>
              <a:rPr lang="en-US" dirty="0" err="1"/>
              <a:t>opmærksomme</a:t>
            </a:r>
            <a:r>
              <a:rPr lang="en-US" dirty="0"/>
              <a:t> </a:t>
            </a:r>
            <a:r>
              <a:rPr lang="en-US" dirty="0" err="1"/>
              <a:t>på</a:t>
            </a:r>
            <a:r>
              <a:rPr lang="en-US" dirty="0"/>
              <a:t>, </a:t>
            </a:r>
            <a:r>
              <a:rPr lang="en-US" dirty="0" err="1"/>
              <a:t>og</a:t>
            </a:r>
            <a:r>
              <a:rPr lang="en-US" dirty="0"/>
              <a:t> </a:t>
            </a:r>
            <a:r>
              <a:rPr lang="en-US" dirty="0" err="1"/>
              <a:t>skal</a:t>
            </a:r>
            <a:r>
              <a:rPr lang="en-US" dirty="0"/>
              <a:t> de </a:t>
            </a:r>
            <a:r>
              <a:rPr lang="en-US" dirty="0" err="1"/>
              <a:t>kende</a:t>
            </a:r>
            <a:r>
              <a:rPr lang="en-US" dirty="0"/>
              <a:t> </a:t>
            </a:r>
            <a:r>
              <a:rPr lang="en-US" dirty="0" err="1"/>
              <a:t>til</a:t>
            </a:r>
            <a:r>
              <a:rPr lang="en-US" dirty="0"/>
              <a:t> </a:t>
            </a:r>
            <a:r>
              <a:rPr lang="en-US" dirty="0" err="1"/>
              <a:t>mulige</a:t>
            </a:r>
            <a:r>
              <a:rPr lang="en-US" dirty="0"/>
              <a:t> </a:t>
            </a:r>
            <a:r>
              <a:rPr lang="en-US" dirty="0" err="1"/>
              <a:t>måder</a:t>
            </a:r>
            <a:r>
              <a:rPr lang="en-US" dirty="0"/>
              <a:t> at </a:t>
            </a:r>
            <a:r>
              <a:rPr lang="en-US" dirty="0" err="1"/>
              <a:t>håndtere</a:t>
            </a:r>
            <a:r>
              <a:rPr lang="en-US" dirty="0"/>
              <a:t> dem?</a:t>
            </a:r>
          </a:p>
          <a:p>
            <a:pPr marL="171450" indent="-171450">
              <a:buFontTx/>
              <a:buChar char="-"/>
            </a:pPr>
            <a:endParaRPr lang="en-US" dirty="0"/>
          </a:p>
          <a:p>
            <a:pPr marL="171450" indent="-171450">
              <a:buFontTx/>
              <a:buChar char="-"/>
            </a:pPr>
            <a:endParaRPr lang="en-US" dirty="0"/>
          </a:p>
          <a:p>
            <a:pPr marL="171450" indent="-171450">
              <a:buFontTx/>
              <a:buChar char="-"/>
            </a:pPr>
            <a:r>
              <a:rPr lang="en-US" dirty="0"/>
              <a:t>Kilde: https://</a:t>
            </a:r>
            <a:r>
              <a:rPr lang="en-US" dirty="0" err="1"/>
              <a:t>artificialintelligenceact.eu</a:t>
            </a:r>
            <a:r>
              <a:rPr lang="en-US" dirty="0"/>
              <a:t>/article/4/</a:t>
            </a:r>
          </a:p>
          <a:p>
            <a:pPr marL="171450" indent="-171450">
              <a:buFontTx/>
              <a:buChar char="-"/>
            </a:pPr>
            <a:endParaRPr lang="en-US" dirty="0"/>
          </a:p>
          <a:p>
            <a:pPr marL="171450" indent="-171450">
              <a:buFontTx/>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Sikre en generel forståelse af AI i organisationen.</a:t>
            </a:r>
          </a:p>
          <a:p>
            <a:endParaRPr lang="en-US"/>
          </a:p>
          <a:p>
            <a:r>
              <a:rPr lang="en-US"/>
              <a:t>- Overveje organisationens rolle som udbyder eller bruger af AI-systemer.</a:t>
            </a:r>
          </a:p>
          <a:p>
            <a:endParaRPr lang="en-US"/>
          </a:p>
          <a:p>
            <a:r>
              <a:rPr lang="en-US"/>
              <a:t>- Risikovurdere: Hvad skal medarbejderne vide, når de arbejder med AI-systemer?</a:t>
            </a:r>
          </a:p>
          <a:p>
            <a:endParaRPr lang="en-US"/>
          </a:p>
          <a:p>
            <a:r>
              <a:rPr lang="en-US"/>
              <a:t>- Hvilke risici skal de være opmærksomme på, og skal de kende til mulige måder at håndtere dem?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Sikre en generel forståelse af AI i organisationen.</a:t>
            </a:r>
          </a:p>
          <a:p>
            <a:endParaRPr lang="en-US"/>
          </a:p>
          <a:p>
            <a:r>
              <a:rPr lang="en-US"/>
              <a:t>- Overveje organisationens rolle som udbyder eller bruger af AI-systemer.</a:t>
            </a:r>
          </a:p>
          <a:p>
            <a:endParaRPr lang="en-US"/>
          </a:p>
          <a:p>
            <a:r>
              <a:rPr lang="en-US"/>
              <a:t>- Risikovurdere: Hvad skal medarbejderne vide, når de arbejder med AI-systemer?</a:t>
            </a:r>
          </a:p>
          <a:p>
            <a:endParaRPr lang="en-US"/>
          </a:p>
          <a:p>
            <a:r>
              <a:rPr lang="en-US"/>
              <a:t>- Hvilke risici skal de være opmærksomme på, og skal de kende til mulige måder at håndtere dem?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65FBEA-8F3F-4F19-BF64-FA1B0D03EAF7}"/>
              </a:ext>
            </a:extLst>
          </p:cNvPr>
          <p:cNvSpPr>
            <a:spLocks noGrp="1"/>
          </p:cNvSpPr>
          <p:nvPr>
            <p:ph type="ctrTitle"/>
          </p:nvPr>
        </p:nvSpPr>
        <p:spPr>
          <a:xfrm>
            <a:off x="2286000" y="1683544"/>
            <a:ext cx="13716000" cy="3581400"/>
          </a:xfrm>
        </p:spPr>
        <p:txBody>
          <a:bodyPr anchor="b"/>
          <a:lstStyle>
            <a:lvl1pPr algn="ctr">
              <a:defRPr sz="9000" b="1">
                <a:solidFill>
                  <a:srgbClr val="FF0000"/>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52977BF7-46CC-13FD-F433-8D987E5CDBD9}"/>
              </a:ext>
            </a:extLst>
          </p:cNvPr>
          <p:cNvSpPr>
            <a:spLocks noGrp="1"/>
          </p:cNvSpPr>
          <p:nvPr>
            <p:ph type="subTitle" idx="1"/>
          </p:nvPr>
        </p:nvSpPr>
        <p:spPr>
          <a:xfrm>
            <a:off x="2286000" y="5403057"/>
            <a:ext cx="13716000" cy="2483643"/>
          </a:xfrm>
        </p:spPr>
        <p:txBody>
          <a:bodyPr/>
          <a:lstStyle>
            <a:lvl1pPr marL="0" indent="0" algn="ctr">
              <a:buNone/>
              <a:defRPr sz="3600">
                <a:solidFill>
                  <a:schemeClr val="tx1">
                    <a:lumMod val="75000"/>
                    <a:lumOff val="25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A3CBE58-55F9-E4EA-A9FA-F530FCCDE0B6}"/>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94BD6A04-F308-2376-95C0-C12D113567FA}"/>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8BE7A6FA-7E6B-F847-28AD-556F414CC33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90586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el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1A1476-F112-7761-7497-8C97515A8DAC}"/>
              </a:ext>
            </a:extLst>
          </p:cNvPr>
          <p:cNvSpPr/>
          <p:nvPr userDrawn="1"/>
        </p:nvSpPr>
        <p:spPr>
          <a:xfrm>
            <a:off x="0" y="0"/>
            <a:ext cx="18410549" cy="10287000"/>
          </a:xfrm>
          <a:prstGeom prst="rect">
            <a:avLst/>
          </a:prstGeom>
          <a:solidFill>
            <a:srgbClr val="ECE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2700"/>
          </a:p>
        </p:txBody>
      </p:sp>
      <p:sp>
        <p:nvSpPr>
          <p:cNvPr id="2" name="Titel 1">
            <a:extLst>
              <a:ext uri="{FF2B5EF4-FFF2-40B4-BE49-F238E27FC236}">
                <a16:creationId xmlns:a16="http://schemas.microsoft.com/office/drawing/2014/main" id="{7C65FBEA-8F3F-4F19-BF64-FA1B0D03EAF7}"/>
              </a:ext>
            </a:extLst>
          </p:cNvPr>
          <p:cNvSpPr>
            <a:spLocks noGrp="1"/>
          </p:cNvSpPr>
          <p:nvPr>
            <p:ph type="ctrTitle"/>
          </p:nvPr>
        </p:nvSpPr>
        <p:spPr>
          <a:xfrm>
            <a:off x="2286000" y="1683544"/>
            <a:ext cx="13716000" cy="3581400"/>
          </a:xfrm>
        </p:spPr>
        <p:txBody>
          <a:bodyPr anchor="b"/>
          <a:lstStyle>
            <a:lvl1pPr algn="ctr">
              <a:defRPr sz="9000" b="1">
                <a:solidFill>
                  <a:srgbClr val="FF0000"/>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52977BF7-46CC-13FD-F433-8D987E5CDBD9}"/>
              </a:ext>
            </a:extLst>
          </p:cNvPr>
          <p:cNvSpPr>
            <a:spLocks noGrp="1"/>
          </p:cNvSpPr>
          <p:nvPr>
            <p:ph type="subTitle" idx="1"/>
          </p:nvPr>
        </p:nvSpPr>
        <p:spPr>
          <a:xfrm>
            <a:off x="2286000" y="5403057"/>
            <a:ext cx="13716000" cy="2483643"/>
          </a:xfrm>
        </p:spPr>
        <p:txBody>
          <a:bodyPr/>
          <a:lstStyle>
            <a:lvl1pPr marL="0" indent="0" algn="ctr">
              <a:buNone/>
              <a:defRPr sz="3600">
                <a:solidFill>
                  <a:schemeClr val="tx1">
                    <a:lumMod val="75000"/>
                    <a:lumOff val="25000"/>
                  </a:schemeClr>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A3CBE58-55F9-E4EA-A9FA-F530FCCDE0B6}"/>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94BD6A04-F308-2376-95C0-C12D113567FA}"/>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8BE7A6FA-7E6B-F847-28AD-556F414CC33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30925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descr="Et billede, der indeholder skærmbillede, rød, Grafik, Karmin&#10;&#10;Automatisk genereret beskrivelse">
            <a:extLst>
              <a:ext uri="{FF2B5EF4-FFF2-40B4-BE49-F238E27FC236}">
                <a16:creationId xmlns:a16="http://schemas.microsoft.com/office/drawing/2014/main" id="{E420E376-2219-45AC-D1D4-305D5E224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7999" cy="10287000"/>
          </a:xfrm>
          <a:prstGeom prst="rect">
            <a:avLst/>
          </a:prstGeom>
        </p:spPr>
      </p:pic>
      <p:sp>
        <p:nvSpPr>
          <p:cNvPr id="2" name="Titel 1">
            <a:extLst>
              <a:ext uri="{FF2B5EF4-FFF2-40B4-BE49-F238E27FC236}">
                <a16:creationId xmlns:a16="http://schemas.microsoft.com/office/drawing/2014/main" id="{7C65FBEA-8F3F-4F19-BF64-FA1B0D03EAF7}"/>
              </a:ext>
            </a:extLst>
          </p:cNvPr>
          <p:cNvSpPr>
            <a:spLocks noGrp="1"/>
          </p:cNvSpPr>
          <p:nvPr>
            <p:ph type="ctrTitle"/>
          </p:nvPr>
        </p:nvSpPr>
        <p:spPr>
          <a:xfrm>
            <a:off x="2286000" y="1683544"/>
            <a:ext cx="13716000" cy="3581400"/>
          </a:xfrm>
        </p:spPr>
        <p:txBody>
          <a:bodyPr anchor="b"/>
          <a:lstStyle>
            <a:lvl1pPr algn="ctr">
              <a:defRPr sz="9000" b="1">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52977BF7-46CC-13FD-F433-8D987E5CDBD9}"/>
              </a:ext>
            </a:extLst>
          </p:cNvPr>
          <p:cNvSpPr>
            <a:spLocks noGrp="1"/>
          </p:cNvSpPr>
          <p:nvPr>
            <p:ph type="subTitle" idx="1"/>
          </p:nvPr>
        </p:nvSpPr>
        <p:spPr>
          <a:xfrm>
            <a:off x="2286000" y="5403057"/>
            <a:ext cx="13716000" cy="2483643"/>
          </a:xfrm>
        </p:spPr>
        <p:txBody>
          <a:bodyPr/>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1A3CBE58-55F9-E4EA-A9FA-F530FCCDE0B6}"/>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94BD6A04-F308-2376-95C0-C12D113567FA}"/>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8BE7A6FA-7E6B-F847-28AD-556F414CC33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09364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3EE79-0E8A-D07F-2094-1265991CA7CB}"/>
              </a:ext>
            </a:extLst>
          </p:cNvPr>
          <p:cNvSpPr>
            <a:spLocks noGrp="1"/>
          </p:cNvSpPr>
          <p:nvPr>
            <p:ph type="title"/>
          </p:nvPr>
        </p:nvSpPr>
        <p:spPr/>
        <p:txBody>
          <a:bodyPr/>
          <a:lstStyle>
            <a:lvl1pPr>
              <a:defRPr b="1">
                <a:solidFill>
                  <a:srgbClr val="FF0000"/>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E977421-A39B-4C40-3D2D-4C40C3CF180B}"/>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E60565-AEF0-57E5-334D-BBD09C7202FD}"/>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6091ECAA-F141-6935-382E-0F9629C58848}"/>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D9982EB8-9255-8B10-015A-A53D710853B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59954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3EE79-0E8A-D07F-2094-1265991CA7CB}"/>
              </a:ext>
            </a:extLst>
          </p:cNvPr>
          <p:cNvSpPr>
            <a:spLocks noGrp="1"/>
          </p:cNvSpPr>
          <p:nvPr>
            <p:ph type="title"/>
          </p:nvPr>
        </p:nvSpPr>
        <p:spPr/>
        <p:txBody>
          <a:bodyPr/>
          <a:lstStyle>
            <a:lvl1pPr>
              <a:defRPr b="1">
                <a:solidFill>
                  <a:srgbClr val="FF0000"/>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E977421-A39B-4C40-3D2D-4C40C3CF180B}"/>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E60565-AEF0-57E5-334D-BBD09C7202FD}"/>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6091ECAA-F141-6935-382E-0F9629C58848}"/>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D9982EB8-9255-8B10-015A-A53D710853BF}"/>
              </a:ext>
            </a:extLst>
          </p:cNvPr>
          <p:cNvSpPr>
            <a:spLocks noGrp="1"/>
          </p:cNvSpPr>
          <p:nvPr>
            <p:ph type="sldNum" sz="quarter" idx="12"/>
          </p:nvPr>
        </p:nvSpPr>
        <p:spPr/>
        <p:txBody>
          <a:bodyPr/>
          <a:lstStyle/>
          <a:p>
            <a:fld id="{D57F1E4F-1CFF-5643-939E-217C01CDF565}" type="slidenum">
              <a:rPr lang="en-US" smtClean="0"/>
              <a:pPr/>
              <a:t>‹#›</a:t>
            </a:fld>
            <a:endParaRPr lang="en-US"/>
          </a:p>
        </p:txBody>
      </p:sp>
      <p:pic>
        <p:nvPicPr>
          <p:cNvPr id="7" name="Picture 6" descr="A map of europe with white lines on black background&#10;&#10;Description automatically generated">
            <a:extLst>
              <a:ext uri="{FF2B5EF4-FFF2-40B4-BE49-F238E27FC236}">
                <a16:creationId xmlns:a16="http://schemas.microsoft.com/office/drawing/2014/main" id="{9270A3D1-DFA7-2530-CDF3-D7D88B0EB931}"/>
              </a:ext>
            </a:extLst>
          </p:cNvPr>
          <p:cNvPicPr>
            <a:picLocks noChangeAspect="1"/>
          </p:cNvPicPr>
          <p:nvPr userDrawn="1"/>
        </p:nvPicPr>
        <p:blipFill>
          <a:blip r:embed="rId2">
            <a:alphaModFix amt="3000"/>
            <a:extLst>
              <a:ext uri="{28A0092B-C50C-407E-A947-70E740481C1C}">
                <a14:useLocalDpi xmlns:a14="http://schemas.microsoft.com/office/drawing/2010/main" val="0"/>
              </a:ext>
            </a:extLst>
          </a:blip>
          <a:stretch>
            <a:fillRect/>
          </a:stretch>
        </p:blipFill>
        <p:spPr>
          <a:xfrm>
            <a:off x="8755710" y="1307091"/>
            <a:ext cx="11658600" cy="8245482"/>
          </a:xfrm>
          <a:prstGeom prst="rect">
            <a:avLst/>
          </a:prstGeom>
        </p:spPr>
      </p:pic>
    </p:spTree>
    <p:extLst>
      <p:ext uri="{BB962C8B-B14F-4D97-AF65-F5344CB8AC3E}">
        <p14:creationId xmlns:p14="http://schemas.microsoft.com/office/powerpoint/2010/main" val="2637329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el og indholdsobjek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80768F-909E-7A50-7DCD-6DE4524D6D3E}"/>
              </a:ext>
            </a:extLst>
          </p:cNvPr>
          <p:cNvSpPr/>
          <p:nvPr userDrawn="1"/>
        </p:nvSpPr>
        <p:spPr>
          <a:xfrm>
            <a:off x="0" y="0"/>
            <a:ext cx="18410549" cy="10287000"/>
          </a:xfrm>
          <a:prstGeom prst="rect">
            <a:avLst/>
          </a:prstGeom>
          <a:solidFill>
            <a:srgbClr val="ECEB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sz="2700"/>
          </a:p>
        </p:txBody>
      </p:sp>
      <p:sp>
        <p:nvSpPr>
          <p:cNvPr id="2" name="Titel 1">
            <a:extLst>
              <a:ext uri="{FF2B5EF4-FFF2-40B4-BE49-F238E27FC236}">
                <a16:creationId xmlns:a16="http://schemas.microsoft.com/office/drawing/2014/main" id="{5263EE79-0E8A-D07F-2094-1265991CA7CB}"/>
              </a:ext>
            </a:extLst>
          </p:cNvPr>
          <p:cNvSpPr>
            <a:spLocks noGrp="1"/>
          </p:cNvSpPr>
          <p:nvPr>
            <p:ph type="title"/>
          </p:nvPr>
        </p:nvSpPr>
        <p:spPr/>
        <p:txBody>
          <a:bodyPr/>
          <a:lstStyle>
            <a:lvl1pPr>
              <a:defRPr b="1">
                <a:solidFill>
                  <a:srgbClr val="FF0000"/>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E977421-A39B-4C40-3D2D-4C40C3CF180B}"/>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E60565-AEF0-57E5-334D-BBD09C7202FD}"/>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6091ECAA-F141-6935-382E-0F9629C58848}"/>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D9982EB8-9255-8B10-015A-A53D710853BF}"/>
              </a:ext>
            </a:extLst>
          </p:cNvPr>
          <p:cNvSpPr>
            <a:spLocks noGrp="1"/>
          </p:cNvSpPr>
          <p:nvPr>
            <p:ph type="sldNum" sz="quarter" idx="12"/>
          </p:nvPr>
        </p:nvSpPr>
        <p:spPr/>
        <p:txBody>
          <a:bodyPr/>
          <a:lstStyle/>
          <a:p>
            <a:fld id="{D57F1E4F-1CFF-5643-939E-217C01CDF565}" type="slidenum">
              <a:rPr lang="en-US" smtClean="0"/>
              <a:pPr/>
              <a:t>‹#›</a:t>
            </a:fld>
            <a:endParaRPr lang="en-US"/>
          </a:p>
        </p:txBody>
      </p:sp>
      <p:pic>
        <p:nvPicPr>
          <p:cNvPr id="8" name="Billede 10" descr="Et billede, der indeholder skærmbillede, Grafik, mørke, sort&#10;&#10;Automatisk genereret beskrivelse">
            <a:extLst>
              <a:ext uri="{FF2B5EF4-FFF2-40B4-BE49-F238E27FC236}">
                <a16:creationId xmlns:a16="http://schemas.microsoft.com/office/drawing/2014/main" id="{D9E3E1D7-9CF4-7D14-5EA9-F1C7FE376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6306" y="4227922"/>
            <a:ext cx="10771694" cy="6059078"/>
          </a:xfrm>
          <a:prstGeom prst="rect">
            <a:avLst/>
          </a:prstGeom>
        </p:spPr>
      </p:pic>
      <p:pic>
        <p:nvPicPr>
          <p:cNvPr id="9" name="Picture 6" descr="A map of europe with white lines on black background&#10;&#10;Description automatically generated">
            <a:extLst>
              <a:ext uri="{FF2B5EF4-FFF2-40B4-BE49-F238E27FC236}">
                <a16:creationId xmlns:a16="http://schemas.microsoft.com/office/drawing/2014/main" id="{00A79BB3-C804-406B-0C6A-3953E8973AB1}"/>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8755710" y="1307091"/>
            <a:ext cx="11658600" cy="8245482"/>
          </a:xfrm>
          <a:prstGeom prst="rect">
            <a:avLst/>
          </a:prstGeom>
        </p:spPr>
      </p:pic>
    </p:spTree>
    <p:extLst>
      <p:ext uri="{BB962C8B-B14F-4D97-AF65-F5344CB8AC3E}">
        <p14:creationId xmlns:p14="http://schemas.microsoft.com/office/powerpoint/2010/main" val="4185667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el og indholdsobjekt">
    <p:spTree>
      <p:nvGrpSpPr>
        <p:cNvPr id="1" name=""/>
        <p:cNvGrpSpPr/>
        <p:nvPr/>
      </p:nvGrpSpPr>
      <p:grpSpPr>
        <a:xfrm>
          <a:off x="0" y="0"/>
          <a:ext cx="0" cy="0"/>
          <a:chOff x="0" y="0"/>
          <a:chExt cx="0" cy="0"/>
        </a:xfrm>
      </p:grpSpPr>
      <p:pic>
        <p:nvPicPr>
          <p:cNvPr id="8" name="Billede 7" descr="Et billede, der indeholder skærmbillede, rød, Grafik, Karmin&#10;&#10;Automatisk genereret beskrivelse">
            <a:extLst>
              <a:ext uri="{FF2B5EF4-FFF2-40B4-BE49-F238E27FC236}">
                <a16:creationId xmlns:a16="http://schemas.microsoft.com/office/drawing/2014/main" id="{36B58A34-1D5D-0431-0906-B059A4EDB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7999" cy="10287000"/>
          </a:xfrm>
          <a:prstGeom prst="rect">
            <a:avLst/>
          </a:prstGeom>
        </p:spPr>
      </p:pic>
      <p:sp>
        <p:nvSpPr>
          <p:cNvPr id="2" name="Titel 1">
            <a:extLst>
              <a:ext uri="{FF2B5EF4-FFF2-40B4-BE49-F238E27FC236}">
                <a16:creationId xmlns:a16="http://schemas.microsoft.com/office/drawing/2014/main" id="{5263EE79-0E8A-D07F-2094-1265991CA7CB}"/>
              </a:ext>
            </a:extLst>
          </p:cNvPr>
          <p:cNvSpPr>
            <a:spLocks noGrp="1"/>
          </p:cNvSpPr>
          <p:nvPr>
            <p:ph type="title"/>
          </p:nvPr>
        </p:nvSpPr>
        <p:spPr/>
        <p:txBody>
          <a:bodyPr/>
          <a:lstStyle>
            <a:lvl1pPr>
              <a:defRPr b="1">
                <a:solidFill>
                  <a:schemeClr val="bg1"/>
                </a:solidFill>
              </a:defRPr>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E977421-A39B-4C40-3D2D-4C40C3CF180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8E60565-AEF0-57E5-334D-BBD09C7202FD}"/>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6091ECAA-F141-6935-382E-0F9629C58848}"/>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D9982EB8-9255-8B10-015A-A53D710853B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78803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A180F-C3CA-8898-B92C-660B13B598AE}"/>
              </a:ext>
            </a:extLst>
          </p:cNvPr>
          <p:cNvSpPr>
            <a:spLocks noGrp="1"/>
          </p:cNvSpPr>
          <p:nvPr>
            <p:ph type="title"/>
          </p:nvPr>
        </p:nvSpPr>
        <p:spPr>
          <a:xfrm>
            <a:off x="1247775" y="2564607"/>
            <a:ext cx="15773400" cy="4279106"/>
          </a:xfrm>
        </p:spPr>
        <p:txBody>
          <a:bodyPr anchor="b"/>
          <a:lstStyle>
            <a:lvl1pPr>
              <a:defRPr sz="9000">
                <a:solidFill>
                  <a:srgbClr val="FF0000"/>
                </a:solidFill>
              </a:defRPr>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1D49EF0-D0E3-0FF8-FB09-B5ACB8A400F8}"/>
              </a:ext>
            </a:extLst>
          </p:cNvPr>
          <p:cNvSpPr>
            <a:spLocks noGrp="1"/>
          </p:cNvSpPr>
          <p:nvPr>
            <p:ph type="body" idx="1"/>
          </p:nvPr>
        </p:nvSpPr>
        <p:spPr>
          <a:xfrm>
            <a:off x="1247775" y="6884195"/>
            <a:ext cx="15773400" cy="2250281"/>
          </a:xfrm>
        </p:spPr>
        <p:txBody>
          <a:bodyPr/>
          <a:lstStyle>
            <a:lvl1pPr marL="0" indent="0">
              <a:buNone/>
              <a:defRPr sz="3600">
                <a:solidFill>
                  <a:srgbClr val="FF0000"/>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516BF61-FB9B-79DF-C53E-4FFA91687E59}"/>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0960D9B1-42E3-CF17-7124-55F13D07DDBB}"/>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470F18B5-F6ED-17B0-C682-C9ACAC64317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2007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pic>
        <p:nvPicPr>
          <p:cNvPr id="9" name="Billede 8" descr="Et billede, der indeholder skærmbillede, Grafik, mørke, sort&#10;&#10;Automatisk genereret beskrivelse">
            <a:extLst>
              <a:ext uri="{FF2B5EF4-FFF2-40B4-BE49-F238E27FC236}">
                <a16:creationId xmlns:a16="http://schemas.microsoft.com/office/drawing/2014/main" id="{B48015B1-7ADE-719F-9937-7F629F9CB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7999" cy="10287000"/>
          </a:xfrm>
          <a:prstGeom prst="rect">
            <a:avLst/>
          </a:prstGeom>
        </p:spPr>
      </p:pic>
      <p:pic>
        <p:nvPicPr>
          <p:cNvPr id="11" name="Billede 10" descr="Et billede, der indeholder skærmbillede, rød, Grafik, Karmin&#10;&#10;Automatisk genereret beskrivelse">
            <a:extLst>
              <a:ext uri="{FF2B5EF4-FFF2-40B4-BE49-F238E27FC236}">
                <a16:creationId xmlns:a16="http://schemas.microsoft.com/office/drawing/2014/main" id="{C9196639-8D6B-D23B-B4B0-B0938A8C5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8287999" cy="10287000"/>
          </a:xfrm>
          <a:prstGeom prst="rect">
            <a:avLst/>
          </a:prstGeom>
        </p:spPr>
      </p:pic>
      <p:sp>
        <p:nvSpPr>
          <p:cNvPr id="2" name="Titel 1">
            <a:extLst>
              <a:ext uri="{FF2B5EF4-FFF2-40B4-BE49-F238E27FC236}">
                <a16:creationId xmlns:a16="http://schemas.microsoft.com/office/drawing/2014/main" id="{E4AAAB93-6345-676F-CE2F-BACC4317160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B000810-BA96-D922-0E86-B0D1BE1709A7}"/>
              </a:ext>
            </a:extLst>
          </p:cNvPr>
          <p:cNvSpPr>
            <a:spLocks noGrp="1"/>
          </p:cNvSpPr>
          <p:nvPr>
            <p:ph sz="half" idx="1"/>
          </p:nvPr>
        </p:nvSpPr>
        <p:spPr>
          <a:xfrm>
            <a:off x="1257300" y="2738437"/>
            <a:ext cx="7772400" cy="652700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BF6421C-9372-09FA-E130-440E505D055A}"/>
              </a:ext>
            </a:extLst>
          </p:cNvPr>
          <p:cNvSpPr>
            <a:spLocks noGrp="1"/>
          </p:cNvSpPr>
          <p:nvPr>
            <p:ph sz="half" idx="2"/>
          </p:nvPr>
        </p:nvSpPr>
        <p:spPr>
          <a:xfrm>
            <a:off x="9258300" y="2738437"/>
            <a:ext cx="7772400" cy="652700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3F02906-4EA6-E62D-87D1-5DAD8DD882F5}"/>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6" name="Pladsholder til sidefod 5">
            <a:extLst>
              <a:ext uri="{FF2B5EF4-FFF2-40B4-BE49-F238E27FC236}">
                <a16:creationId xmlns:a16="http://schemas.microsoft.com/office/drawing/2014/main" id="{B7AA79D4-EDB3-D277-0D67-6DD03B038723}"/>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79262FA2-6AC1-C9D4-2BFE-FA956EF427F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27820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AAB93-6345-676F-CE2F-BACC4317160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B000810-BA96-D922-0E86-B0D1BE1709A7}"/>
              </a:ext>
            </a:extLst>
          </p:cNvPr>
          <p:cNvSpPr>
            <a:spLocks noGrp="1"/>
          </p:cNvSpPr>
          <p:nvPr>
            <p:ph sz="half" idx="1"/>
          </p:nvPr>
        </p:nvSpPr>
        <p:spPr>
          <a:xfrm>
            <a:off x="1257300" y="2738437"/>
            <a:ext cx="7772400" cy="652700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BF6421C-9372-09FA-E130-440E505D055A}"/>
              </a:ext>
            </a:extLst>
          </p:cNvPr>
          <p:cNvSpPr>
            <a:spLocks noGrp="1"/>
          </p:cNvSpPr>
          <p:nvPr>
            <p:ph sz="half" idx="2"/>
          </p:nvPr>
        </p:nvSpPr>
        <p:spPr>
          <a:xfrm>
            <a:off x="9258300" y="2738437"/>
            <a:ext cx="7772400" cy="652700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93F02906-4EA6-E62D-87D1-5DAD8DD882F5}"/>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6" name="Pladsholder til sidefod 5">
            <a:extLst>
              <a:ext uri="{FF2B5EF4-FFF2-40B4-BE49-F238E27FC236}">
                <a16:creationId xmlns:a16="http://schemas.microsoft.com/office/drawing/2014/main" id="{B7AA79D4-EDB3-D277-0D67-6DD03B038723}"/>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79262FA2-6AC1-C9D4-2BFE-FA956EF427F0}"/>
              </a:ext>
            </a:extLst>
          </p:cNvPr>
          <p:cNvSpPr>
            <a:spLocks noGrp="1"/>
          </p:cNvSpPr>
          <p:nvPr>
            <p:ph type="sldNum" sz="quarter" idx="12"/>
          </p:nvPr>
        </p:nvSpPr>
        <p:spPr/>
        <p:txBody>
          <a:bodyPr/>
          <a:lstStyle/>
          <a:p>
            <a:fld id="{D57F1E4F-1CFF-5643-939E-217C01CDF565}" type="slidenum">
              <a:rPr lang="en-US" smtClean="0"/>
              <a:pPr/>
              <a:t>‹#›</a:t>
            </a:fld>
            <a:endParaRPr lang="en-US"/>
          </a:p>
        </p:txBody>
      </p:sp>
      <p:pic>
        <p:nvPicPr>
          <p:cNvPr id="9" name="Billede 8" descr="Et billede, der indeholder skærmbillede, Grafik, mørke, sort&#10;&#10;Automatisk genereret beskrivelse">
            <a:extLst>
              <a:ext uri="{FF2B5EF4-FFF2-40B4-BE49-F238E27FC236}">
                <a16:creationId xmlns:a16="http://schemas.microsoft.com/office/drawing/2014/main" id="{B48015B1-7ADE-719F-9937-7F629F9CB6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7999" cy="10287000"/>
          </a:xfrm>
          <a:prstGeom prst="rect">
            <a:avLst/>
          </a:prstGeom>
        </p:spPr>
      </p:pic>
    </p:spTree>
    <p:extLst>
      <p:ext uri="{BB962C8B-B14F-4D97-AF65-F5344CB8AC3E}">
        <p14:creationId xmlns:p14="http://schemas.microsoft.com/office/powerpoint/2010/main" val="1610454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Sammenligning">
    <p:spTree>
      <p:nvGrpSpPr>
        <p:cNvPr id="1" name=""/>
        <p:cNvGrpSpPr/>
        <p:nvPr/>
      </p:nvGrpSpPr>
      <p:grpSpPr>
        <a:xfrm>
          <a:off x="0" y="0"/>
          <a:ext cx="0" cy="0"/>
          <a:chOff x="0" y="0"/>
          <a:chExt cx="0" cy="0"/>
        </a:xfrm>
      </p:grpSpPr>
      <p:pic>
        <p:nvPicPr>
          <p:cNvPr id="11" name="Billede 10" descr="Et billede, der indeholder skærmbillede, rød, Grafik, Karmin&#10;&#10;Automatisk genereret beskrivelse">
            <a:extLst>
              <a:ext uri="{FF2B5EF4-FFF2-40B4-BE49-F238E27FC236}">
                <a16:creationId xmlns:a16="http://schemas.microsoft.com/office/drawing/2014/main" id="{FC2961E1-0391-4DC2-6023-8BC19B8A8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7999" cy="10287000"/>
          </a:xfrm>
          <a:prstGeom prst="rect">
            <a:avLst/>
          </a:prstGeom>
        </p:spPr>
      </p:pic>
      <p:sp>
        <p:nvSpPr>
          <p:cNvPr id="2" name="Titel 1">
            <a:extLst>
              <a:ext uri="{FF2B5EF4-FFF2-40B4-BE49-F238E27FC236}">
                <a16:creationId xmlns:a16="http://schemas.microsoft.com/office/drawing/2014/main" id="{BCF8516A-EB51-AE7C-A579-BBBE9C2FBD6E}"/>
              </a:ext>
            </a:extLst>
          </p:cNvPr>
          <p:cNvSpPr>
            <a:spLocks noGrp="1"/>
          </p:cNvSpPr>
          <p:nvPr>
            <p:ph type="title"/>
          </p:nvPr>
        </p:nvSpPr>
        <p:spPr>
          <a:xfrm>
            <a:off x="1259682" y="547688"/>
            <a:ext cx="15773400" cy="1988345"/>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15F09B4-7830-3DC0-6538-580114C906DD}"/>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1162A4F-9EE1-F9FC-6762-E855AE341045}"/>
              </a:ext>
            </a:extLst>
          </p:cNvPr>
          <p:cNvSpPr>
            <a:spLocks noGrp="1"/>
          </p:cNvSpPr>
          <p:nvPr>
            <p:ph sz="half" idx="2"/>
          </p:nvPr>
        </p:nvSpPr>
        <p:spPr>
          <a:xfrm>
            <a:off x="1259683" y="3757613"/>
            <a:ext cx="7736681" cy="55268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1012E13-DF1E-2B3D-7C2D-7639C954E30C}"/>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4150EA6-520C-CC0F-DEB8-40C12C076E46}"/>
              </a:ext>
            </a:extLst>
          </p:cNvPr>
          <p:cNvSpPr>
            <a:spLocks noGrp="1"/>
          </p:cNvSpPr>
          <p:nvPr>
            <p:ph sz="quarter" idx="4"/>
          </p:nvPr>
        </p:nvSpPr>
        <p:spPr>
          <a:xfrm>
            <a:off x="9258300" y="3757613"/>
            <a:ext cx="7774782" cy="55268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9434AA9-8B55-F596-FA80-835D1B355428}"/>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8" name="Pladsholder til sidefod 7">
            <a:extLst>
              <a:ext uri="{FF2B5EF4-FFF2-40B4-BE49-F238E27FC236}">
                <a16:creationId xmlns:a16="http://schemas.microsoft.com/office/drawing/2014/main" id="{CCDF9733-98B5-58C2-E8BD-A8BA81AD4817}"/>
              </a:ext>
            </a:extLst>
          </p:cNvPr>
          <p:cNvSpPr>
            <a:spLocks noGrp="1"/>
          </p:cNvSpPr>
          <p:nvPr>
            <p:ph type="ftr" sz="quarter" idx="11"/>
          </p:nvPr>
        </p:nvSpPr>
        <p:spPr/>
        <p:txBody>
          <a:bodyPr/>
          <a:lstStyle/>
          <a:p>
            <a:endParaRPr lang="en-US"/>
          </a:p>
        </p:txBody>
      </p:sp>
      <p:sp>
        <p:nvSpPr>
          <p:cNvPr id="9" name="Pladsholder til slidenummer 8">
            <a:extLst>
              <a:ext uri="{FF2B5EF4-FFF2-40B4-BE49-F238E27FC236}">
                <a16:creationId xmlns:a16="http://schemas.microsoft.com/office/drawing/2014/main" id="{1F4E5AA4-BFCC-ECFD-9CC0-76BBDC65343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295684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F8516A-EB51-AE7C-A579-BBBE9C2FBD6E}"/>
              </a:ext>
            </a:extLst>
          </p:cNvPr>
          <p:cNvSpPr>
            <a:spLocks noGrp="1"/>
          </p:cNvSpPr>
          <p:nvPr>
            <p:ph type="title"/>
          </p:nvPr>
        </p:nvSpPr>
        <p:spPr>
          <a:xfrm>
            <a:off x="1259682" y="547688"/>
            <a:ext cx="15773400" cy="1988345"/>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15F09B4-7830-3DC0-6538-580114C906DD}"/>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1162A4F-9EE1-F9FC-6762-E855AE341045}"/>
              </a:ext>
            </a:extLst>
          </p:cNvPr>
          <p:cNvSpPr>
            <a:spLocks noGrp="1"/>
          </p:cNvSpPr>
          <p:nvPr>
            <p:ph sz="half" idx="2"/>
          </p:nvPr>
        </p:nvSpPr>
        <p:spPr>
          <a:xfrm>
            <a:off x="1259683" y="3757613"/>
            <a:ext cx="7736681" cy="55268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1012E13-DF1E-2B3D-7C2D-7639C954E30C}"/>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4150EA6-520C-CC0F-DEB8-40C12C076E46}"/>
              </a:ext>
            </a:extLst>
          </p:cNvPr>
          <p:cNvSpPr>
            <a:spLocks noGrp="1"/>
          </p:cNvSpPr>
          <p:nvPr>
            <p:ph sz="quarter" idx="4"/>
          </p:nvPr>
        </p:nvSpPr>
        <p:spPr>
          <a:xfrm>
            <a:off x="9258300" y="3757613"/>
            <a:ext cx="7774782" cy="5526882"/>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9434AA9-8B55-F596-FA80-835D1B355428}"/>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8" name="Pladsholder til sidefod 7">
            <a:extLst>
              <a:ext uri="{FF2B5EF4-FFF2-40B4-BE49-F238E27FC236}">
                <a16:creationId xmlns:a16="http://schemas.microsoft.com/office/drawing/2014/main" id="{CCDF9733-98B5-58C2-E8BD-A8BA81AD4817}"/>
              </a:ext>
            </a:extLst>
          </p:cNvPr>
          <p:cNvSpPr>
            <a:spLocks noGrp="1"/>
          </p:cNvSpPr>
          <p:nvPr>
            <p:ph type="ftr" sz="quarter" idx="11"/>
          </p:nvPr>
        </p:nvSpPr>
        <p:spPr/>
        <p:txBody>
          <a:bodyPr/>
          <a:lstStyle/>
          <a:p>
            <a:endParaRPr lang="en-US"/>
          </a:p>
        </p:txBody>
      </p:sp>
      <p:sp>
        <p:nvSpPr>
          <p:cNvPr id="9" name="Pladsholder til slidenummer 8">
            <a:extLst>
              <a:ext uri="{FF2B5EF4-FFF2-40B4-BE49-F238E27FC236}">
                <a16:creationId xmlns:a16="http://schemas.microsoft.com/office/drawing/2014/main" id="{1F4E5AA4-BFCC-ECFD-9CC0-76BBDC65343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97434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7F08F-60F5-F754-A1F7-B583EA70B44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D07855B-DA0F-2C2C-C383-A28A9FF8E2B4}"/>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4" name="Pladsholder til sidefod 3">
            <a:extLst>
              <a:ext uri="{FF2B5EF4-FFF2-40B4-BE49-F238E27FC236}">
                <a16:creationId xmlns:a16="http://schemas.microsoft.com/office/drawing/2014/main" id="{9FA43FDA-5568-4C19-8204-28BE1235D0DE}"/>
              </a:ext>
            </a:extLst>
          </p:cNvPr>
          <p:cNvSpPr>
            <a:spLocks noGrp="1"/>
          </p:cNvSpPr>
          <p:nvPr>
            <p:ph type="ftr" sz="quarter" idx="11"/>
          </p:nvPr>
        </p:nvSpPr>
        <p:spPr/>
        <p:txBody>
          <a:bodyPr/>
          <a:lstStyle/>
          <a:p>
            <a:endParaRPr lang="en-US"/>
          </a:p>
        </p:txBody>
      </p:sp>
      <p:sp>
        <p:nvSpPr>
          <p:cNvPr id="5" name="Pladsholder til slidenummer 4">
            <a:extLst>
              <a:ext uri="{FF2B5EF4-FFF2-40B4-BE49-F238E27FC236}">
                <a16:creationId xmlns:a16="http://schemas.microsoft.com/office/drawing/2014/main" id="{980251DA-FB91-F533-A565-476E2DF32E9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108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E45CA98-61AD-0F45-E4F8-AE9175B4626F}"/>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3" name="Pladsholder til sidefod 2">
            <a:extLst>
              <a:ext uri="{FF2B5EF4-FFF2-40B4-BE49-F238E27FC236}">
                <a16:creationId xmlns:a16="http://schemas.microsoft.com/office/drawing/2014/main" id="{BAD80D12-2333-2639-3C76-4D19F88A27D5}"/>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4FA96BFF-BB12-B56C-6F8E-66AE13D9ED7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32584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pic>
        <p:nvPicPr>
          <p:cNvPr id="9" name="Billede 8" descr="Et billede, der indeholder skærmbillede, rød, Grafik, Karmin&#10;&#10;Automatisk genereret beskrivelse">
            <a:extLst>
              <a:ext uri="{FF2B5EF4-FFF2-40B4-BE49-F238E27FC236}">
                <a16:creationId xmlns:a16="http://schemas.microsoft.com/office/drawing/2014/main" id="{84A2EF60-B04B-804F-9476-CD357F5B7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87999" cy="10287000"/>
          </a:xfrm>
          <a:prstGeom prst="rect">
            <a:avLst/>
          </a:prstGeom>
        </p:spPr>
      </p:pic>
      <p:sp>
        <p:nvSpPr>
          <p:cNvPr id="2" name="Titel 1">
            <a:extLst>
              <a:ext uri="{FF2B5EF4-FFF2-40B4-BE49-F238E27FC236}">
                <a16:creationId xmlns:a16="http://schemas.microsoft.com/office/drawing/2014/main" id="{D6C00FD8-BB64-320C-0F5B-80943FEE509F}"/>
              </a:ext>
            </a:extLst>
          </p:cNvPr>
          <p:cNvSpPr>
            <a:spLocks noGrp="1"/>
          </p:cNvSpPr>
          <p:nvPr>
            <p:ph type="title"/>
          </p:nvPr>
        </p:nvSpPr>
        <p:spPr>
          <a:xfrm>
            <a:off x="1259683" y="685800"/>
            <a:ext cx="5898356" cy="2400300"/>
          </a:xfrm>
        </p:spPr>
        <p:txBody>
          <a:bodyPr anchor="b"/>
          <a:lstStyle>
            <a:lvl1pPr>
              <a:defRPr sz="48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6F8F56B-D39D-99EC-456F-02CBB5DE71A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34BDFC0-AEBE-3CFD-E952-2780B84FE4B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B956762-4455-40CE-F5FF-D787FFF0361F}"/>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6" name="Pladsholder til sidefod 5">
            <a:extLst>
              <a:ext uri="{FF2B5EF4-FFF2-40B4-BE49-F238E27FC236}">
                <a16:creationId xmlns:a16="http://schemas.microsoft.com/office/drawing/2014/main" id="{39F77678-4E54-ACFB-6E3A-985CE1C06881}"/>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E9CCE651-782C-B6B3-412B-27674460CFB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1019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1_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00FD8-BB64-320C-0F5B-80943FEE509F}"/>
              </a:ext>
            </a:extLst>
          </p:cNvPr>
          <p:cNvSpPr>
            <a:spLocks noGrp="1"/>
          </p:cNvSpPr>
          <p:nvPr>
            <p:ph type="title"/>
          </p:nvPr>
        </p:nvSpPr>
        <p:spPr>
          <a:xfrm>
            <a:off x="1259683" y="685800"/>
            <a:ext cx="5898356" cy="2400300"/>
          </a:xfrm>
        </p:spPr>
        <p:txBody>
          <a:bodyPr anchor="b"/>
          <a:lstStyle>
            <a:lvl1pPr>
              <a:defRPr sz="48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6F8F56B-D39D-99EC-456F-02CBB5DE71A2}"/>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C34BDFC0-AEBE-3CFD-E952-2780B84FE4B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B956762-4455-40CE-F5FF-D787FFF0361F}"/>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6" name="Pladsholder til sidefod 5">
            <a:extLst>
              <a:ext uri="{FF2B5EF4-FFF2-40B4-BE49-F238E27FC236}">
                <a16:creationId xmlns:a16="http://schemas.microsoft.com/office/drawing/2014/main" id="{39F77678-4E54-ACFB-6E3A-985CE1C06881}"/>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E9CCE651-782C-B6B3-412B-27674460CFB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4011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84F6F-4960-2CF9-B900-205D343080CC}"/>
              </a:ext>
            </a:extLst>
          </p:cNvPr>
          <p:cNvSpPr>
            <a:spLocks noGrp="1"/>
          </p:cNvSpPr>
          <p:nvPr>
            <p:ph type="title"/>
          </p:nvPr>
        </p:nvSpPr>
        <p:spPr>
          <a:xfrm>
            <a:off x="1259683" y="685800"/>
            <a:ext cx="5898356" cy="2400300"/>
          </a:xfrm>
        </p:spPr>
        <p:txBody>
          <a:bodyPr anchor="b"/>
          <a:lstStyle>
            <a:lvl1pPr>
              <a:defRPr sz="48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B15A7AE8-3DB9-E501-A54F-F11FE6FEECA3}"/>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da-DK"/>
              <a:t>Klik på ikonet for at tilføje et billede</a:t>
            </a:r>
          </a:p>
        </p:txBody>
      </p:sp>
      <p:sp>
        <p:nvSpPr>
          <p:cNvPr id="4" name="Pladsholder til tekst 3">
            <a:extLst>
              <a:ext uri="{FF2B5EF4-FFF2-40B4-BE49-F238E27FC236}">
                <a16:creationId xmlns:a16="http://schemas.microsoft.com/office/drawing/2014/main" id="{DB713D9D-61F1-6BEC-EEA1-7C633C340F6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5E0C5BE6-78CD-3420-BC3E-D91886AB660F}"/>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6" name="Pladsholder til sidefod 5">
            <a:extLst>
              <a:ext uri="{FF2B5EF4-FFF2-40B4-BE49-F238E27FC236}">
                <a16:creationId xmlns:a16="http://schemas.microsoft.com/office/drawing/2014/main" id="{51D81592-D4E1-E01E-023A-E8508885D040}"/>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E6CCE214-B459-C3E0-3C7B-3E07635CCD6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65054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5CC3D-BD6C-A9D5-54B0-7E2B45270DF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FEE82794-E0DD-F878-C1FC-38604C5B53B0}"/>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B9CB3A2-DF44-33CC-A3A6-D5201795D988}"/>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3E871A32-99B3-1BE1-BD46-03AC0A303ED7}"/>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885959C4-6003-BBE7-3ECB-FAFDD29730D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0331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6ADE399-0274-422B-910E-DA00789497CA}"/>
              </a:ext>
            </a:extLst>
          </p:cNvPr>
          <p:cNvSpPr>
            <a:spLocks noGrp="1"/>
          </p:cNvSpPr>
          <p:nvPr>
            <p:ph type="title" orient="vert"/>
          </p:nvPr>
        </p:nvSpPr>
        <p:spPr>
          <a:xfrm>
            <a:off x="13087350" y="547687"/>
            <a:ext cx="3943350" cy="8717757"/>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1F22C50-AB24-7CDE-2F8F-53DA6C197B28}"/>
              </a:ext>
            </a:extLst>
          </p:cNvPr>
          <p:cNvSpPr>
            <a:spLocks noGrp="1"/>
          </p:cNvSpPr>
          <p:nvPr>
            <p:ph type="body" orient="vert" idx="1"/>
          </p:nvPr>
        </p:nvSpPr>
        <p:spPr>
          <a:xfrm>
            <a:off x="1257300" y="547687"/>
            <a:ext cx="11601450" cy="8717757"/>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9740632-749E-D30E-0A4C-40D86EDAFAF7}"/>
              </a:ext>
            </a:extLst>
          </p:cNvPr>
          <p:cNvSpPr>
            <a:spLocks noGrp="1"/>
          </p:cNvSpPr>
          <p:nvPr>
            <p:ph type="dt" sz="half" idx="10"/>
          </p:nvPr>
        </p:nvSpPr>
        <p:spPr/>
        <p:txBody>
          <a:body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D462CC9C-D076-4339-64F9-27014E11FA1E}"/>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71A3BE42-E3D1-E774-C663-6844A868927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43724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el &amp; punkter">
    <p:spTree>
      <p:nvGrpSpPr>
        <p:cNvPr id="1" name=""/>
        <p:cNvGrpSpPr/>
        <p:nvPr/>
      </p:nvGrpSpPr>
      <p:grpSpPr>
        <a:xfrm>
          <a:off x="0" y="0"/>
          <a:ext cx="0" cy="0"/>
          <a:chOff x="0" y="0"/>
          <a:chExt cx="0" cy="0"/>
        </a:xfrm>
      </p:grpSpPr>
      <p:sp>
        <p:nvSpPr>
          <p:cNvPr id="307" name="Titeltekst"/>
          <p:cNvSpPr txBox="1">
            <a:spLocks noGrp="1"/>
          </p:cNvSpPr>
          <p:nvPr>
            <p:ph type="title"/>
          </p:nvPr>
        </p:nvSpPr>
        <p:spPr>
          <a:prstGeom prst="rect">
            <a:avLst/>
          </a:prstGeom>
        </p:spPr>
        <p:txBody>
          <a:bodyPr/>
          <a:lstStyle>
            <a:lvl1pPr>
              <a:defRPr>
                <a:latin typeface="Helvetica Neue Light"/>
                <a:ea typeface="Helvetica Neue Light"/>
                <a:cs typeface="Helvetica Neue Light"/>
                <a:sym typeface="Helvetica Neue Light"/>
              </a:defRPr>
            </a:lvl1pPr>
          </a:lstStyle>
          <a:p>
            <a:r>
              <a:t>Titeltekst</a:t>
            </a:r>
          </a:p>
        </p:txBody>
      </p:sp>
      <p:sp>
        <p:nvSpPr>
          <p:cNvPr id="308" name="Brødtekst, niveau et…"/>
          <p:cNvSpPr txBox="1">
            <a:spLocks noGrp="1"/>
          </p:cNvSpPr>
          <p:nvPr>
            <p:ph type="body" idx="1"/>
          </p:nvPr>
        </p:nvSpPr>
        <p:spPr>
          <a:prstGeom prst="rect">
            <a:avLst/>
          </a:prstGeom>
        </p:spPr>
        <p:txBody>
          <a:bodyPr/>
          <a:lstStyle>
            <a:lvl1pPr>
              <a:defRPr>
                <a:latin typeface="Helvetica Neue Light"/>
                <a:ea typeface="Helvetica Neue Light"/>
                <a:cs typeface="Helvetica Neue Light"/>
                <a:sym typeface="Helvetica Neue Light"/>
              </a:defRPr>
            </a:lvl1pPr>
            <a:lvl2pPr>
              <a:defRPr>
                <a:latin typeface="Helvetica Neue Light"/>
                <a:ea typeface="Helvetica Neue Light"/>
                <a:cs typeface="Helvetica Neue Light"/>
                <a:sym typeface="Helvetica Neue Light"/>
              </a:defRPr>
            </a:lvl2pPr>
            <a:lvl3pPr>
              <a:defRPr>
                <a:latin typeface="Helvetica Neue Light"/>
                <a:ea typeface="Helvetica Neue Light"/>
                <a:cs typeface="Helvetica Neue Light"/>
                <a:sym typeface="Helvetica Neue Light"/>
              </a:defRPr>
            </a:lvl3pPr>
            <a:lvl4pPr>
              <a:defRPr>
                <a:latin typeface="Helvetica Neue Light"/>
                <a:ea typeface="Helvetica Neue Light"/>
                <a:cs typeface="Helvetica Neue Light"/>
                <a:sym typeface="Helvetica Neue Light"/>
              </a:defRPr>
            </a:lvl4pPr>
            <a:lvl5pPr>
              <a:defRPr>
                <a:latin typeface="Helvetica Neue Light"/>
                <a:ea typeface="Helvetica Neue Light"/>
                <a:cs typeface="Helvetica Neue Light"/>
                <a:sym typeface="Helvetica Neue Light"/>
              </a:defRPr>
            </a:lvl5pPr>
          </a:lstStyle>
          <a:p>
            <a:r>
              <a:t>Brødtekst, niveau et</a:t>
            </a:r>
          </a:p>
          <a:p>
            <a:pPr lvl="1"/>
            <a:r>
              <a:t>Brødtekst, niveau to</a:t>
            </a:r>
          </a:p>
          <a:p>
            <a:pPr lvl="2"/>
            <a:r>
              <a:t>Brødtekst, niveau tre</a:t>
            </a:r>
          </a:p>
          <a:p>
            <a:pPr lvl="3"/>
            <a:r>
              <a:t>Brødtekst, niveau fire</a:t>
            </a:r>
          </a:p>
          <a:p>
            <a:pPr lvl="4"/>
            <a:r>
              <a:t>Brødtekst, niveau fem</a:t>
            </a:r>
          </a:p>
        </p:txBody>
      </p:sp>
      <p:sp>
        <p:nvSpPr>
          <p:cNvPr id="309" name="Lysbillednummer"/>
          <p:cNvSpPr txBox="1">
            <a:spLocks noGrp="1"/>
          </p:cNvSpPr>
          <p:nvPr>
            <p:ph type="sldNum" sz="quarter" idx="2"/>
          </p:nvPr>
        </p:nvSpPr>
        <p:spPr>
          <a:xfrm>
            <a:off x="8875966" y="9757916"/>
            <a:ext cx="518210" cy="394844"/>
          </a:xfrm>
          <a:prstGeom prst="rect">
            <a:avLst/>
          </a:prstGeom>
        </p:spPr>
        <p:txBody>
          <a:bodyPr/>
          <a:lstStyle>
            <a:lvl1pPr>
              <a:defRPr>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230242851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1045013" y="533341"/>
            <a:ext cx="16200000" cy="1511999"/>
          </a:xfrm>
        </p:spPr>
        <p:txBody>
          <a:bodyPr>
            <a:normAutofit/>
          </a:bodyPr>
          <a:lstStyle>
            <a:lvl1pPr>
              <a:defRPr sz="6600"/>
            </a:lvl1pPr>
          </a:lstStyle>
          <a:p>
            <a:r>
              <a:rPr lang="en-GB"/>
              <a:t>Click to edit Master title style</a:t>
            </a:r>
            <a:endParaRPr lang="da-DK"/>
          </a:p>
        </p:txBody>
      </p:sp>
      <p:sp>
        <p:nvSpPr>
          <p:cNvPr id="7" name="Content Placeholder 2"/>
          <p:cNvSpPr>
            <a:spLocks noGrp="1"/>
          </p:cNvSpPr>
          <p:nvPr>
            <p:ph idx="1"/>
          </p:nvPr>
        </p:nvSpPr>
        <p:spPr>
          <a:xfrm>
            <a:off x="1045013" y="2580968"/>
            <a:ext cx="16200000" cy="63439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Tree>
    <p:extLst>
      <p:ext uri="{BB962C8B-B14F-4D97-AF65-F5344CB8AC3E}">
        <p14:creationId xmlns:p14="http://schemas.microsoft.com/office/powerpoint/2010/main" val="380613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690BCAD-084F-D4C9-3B13-33D48C30F1F9}"/>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3D8ADD8-5811-467F-E803-0EE1F7F9EFC6}"/>
              </a:ext>
            </a:extLst>
          </p:cNvPr>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7A8675-6552-E594-F85B-687507B00AA8}"/>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B61BEF0D-F0BB-DE4B-95CE-6DB70DBA9567}" type="datetimeFigureOut">
              <a:rPr lang="en-US" smtClean="0"/>
              <a:pPr/>
              <a:t>4/14/2026</a:t>
            </a:fld>
            <a:endParaRPr lang="en-US"/>
          </a:p>
        </p:txBody>
      </p:sp>
      <p:sp>
        <p:nvSpPr>
          <p:cNvPr id="5" name="Pladsholder til sidefod 4">
            <a:extLst>
              <a:ext uri="{FF2B5EF4-FFF2-40B4-BE49-F238E27FC236}">
                <a16:creationId xmlns:a16="http://schemas.microsoft.com/office/drawing/2014/main" id="{4C70A0D3-D555-9E3D-BD50-AC97373F1FD0}"/>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Pladsholder til slidenummer 5">
            <a:extLst>
              <a:ext uri="{FF2B5EF4-FFF2-40B4-BE49-F238E27FC236}">
                <a16:creationId xmlns:a16="http://schemas.microsoft.com/office/drawing/2014/main" id="{A1EC242A-AD3C-BE61-D66C-1D52133121F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D57F1E4F-1CFF-5643-939E-217C01CDF565}" type="slidenum">
              <a:rPr lang="en-US" smtClean="0"/>
              <a:pPr/>
              <a:t>‹#›</a:t>
            </a:fld>
            <a:endParaRPr lang="en-US"/>
          </a:p>
        </p:txBody>
      </p:sp>
      <p:pic>
        <p:nvPicPr>
          <p:cNvPr id="11" name="Billede 10" descr="Et billede, der indeholder skærmbillede, Grafik, mørke, sort&#10;&#10;Automatisk genereret beskrivelse">
            <a:extLst>
              <a:ext uri="{FF2B5EF4-FFF2-40B4-BE49-F238E27FC236}">
                <a16:creationId xmlns:a16="http://schemas.microsoft.com/office/drawing/2014/main" id="{28E4E55D-9180-DD86-65B2-069581B9FD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516306" y="4227922"/>
            <a:ext cx="10771694" cy="6059078"/>
          </a:xfrm>
          <a:prstGeom prst="rect">
            <a:avLst/>
          </a:prstGeom>
        </p:spPr>
      </p:pic>
    </p:spTree>
    <p:extLst>
      <p:ext uri="{BB962C8B-B14F-4D97-AF65-F5344CB8AC3E}">
        <p14:creationId xmlns:p14="http://schemas.microsoft.com/office/powerpoint/2010/main" val="3698150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da-DK"/>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moreusefulthings.com" TargetMode="External"/><Relationship Id="rId2" Type="http://schemas.openxmlformats.org/officeDocument/2006/relationships/hyperlink" Target="https://www.oneusefulthing.org"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digital-strategy.ec.europa.eu/en/faqs/ai-literacy-questions-answers" TargetMode="External"/><Relationship Id="rId2" Type="http://schemas.openxmlformats.org/officeDocument/2006/relationships/hyperlink" Target="https://eur-lex.europa.eu/legal-content/EN/TXT/PDF/?uri=CELEX%3A32024R1689" TargetMode="External"/><Relationship Id="rId1" Type="http://schemas.openxmlformats.org/officeDocument/2006/relationships/slideLayout" Target="../slideLayouts/slideLayout18.xml"/><Relationship Id="rId4" Type="http://schemas.openxmlformats.org/officeDocument/2006/relationships/hyperlink" Target="https://digital-strategy.ec.europa.eu/en/library/living-repository-foster-learning-and-exchange-ai-literac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artificialintelligenceact.eu/recital/12/"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artificialintelligenceact.eu/recital/1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da-DK"/>
          </a:p>
        </p:txBody>
      </p:sp>
      <p:sp>
        <p:nvSpPr>
          <p:cNvPr id="4" name="Titel 3">
            <a:extLst>
              <a:ext uri="{FF2B5EF4-FFF2-40B4-BE49-F238E27FC236}">
                <a16:creationId xmlns:a16="http://schemas.microsoft.com/office/drawing/2014/main" id="{D55982EF-8749-221A-B807-950800030882}"/>
              </a:ext>
            </a:extLst>
          </p:cNvPr>
          <p:cNvSpPr>
            <a:spLocks noGrp="1"/>
          </p:cNvSpPr>
          <p:nvPr>
            <p:ph type="ctrTitle"/>
          </p:nvPr>
        </p:nvSpPr>
        <p:spPr/>
        <p:txBody>
          <a:bodyPr/>
          <a:lstStyle/>
          <a:p>
            <a:r>
              <a:rPr lang="en-US" sz="8800" dirty="0">
                <a:solidFill>
                  <a:srgbClr val="FFFDFC"/>
                </a:solidFill>
                <a:latin typeface="Aptos" panose="020B0004020202020204" pitchFamily="34" charset="0"/>
                <a:ea typeface="Lexend Exa"/>
                <a:cs typeface="Lexend Exa"/>
                <a:sym typeface="Lexend Exa"/>
              </a:rPr>
              <a:t>AI Literacy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2524073" y="2486025"/>
            <a:ext cx="5763927" cy="5781669"/>
          </a:xfrm>
          <a:custGeom>
            <a:avLst/>
            <a:gdLst/>
            <a:ahLst/>
            <a:cxnLst/>
            <a:rect l="l" t="t" r="r" b="b"/>
            <a:pathLst>
              <a:path w="812800" h="815302">
                <a:moveTo>
                  <a:pt x="0" y="0"/>
                </a:moveTo>
                <a:lnTo>
                  <a:pt x="812800" y="0"/>
                </a:lnTo>
                <a:lnTo>
                  <a:pt x="812800" y="815302"/>
                </a:lnTo>
                <a:lnTo>
                  <a:pt x="0" y="815302"/>
                </a:lnTo>
                <a:close/>
              </a:path>
            </a:pathLst>
          </a:custGeom>
          <a:blipFill>
            <a:blip r:embed="rId2"/>
            <a:stretch>
              <a:fillRect l="-39162" r="-39162"/>
            </a:stretch>
          </a:blipFill>
        </p:spPr>
        <p:txBody>
          <a:bodyPr/>
          <a:lstStyle/>
          <a:p>
            <a:endParaRPr lang="da-DK"/>
          </a:p>
        </p:txBody>
      </p:sp>
      <p:sp>
        <p:nvSpPr>
          <p:cNvPr id="5" name="AutoShape 5"/>
          <p:cNvSpPr/>
          <p:nvPr/>
        </p:nvSpPr>
        <p:spPr>
          <a:xfrm>
            <a:off x="-1" y="2486025"/>
            <a:ext cx="12524073" cy="0"/>
          </a:xfrm>
          <a:prstGeom prst="line">
            <a:avLst/>
          </a:prstGeom>
          <a:ln w="9525" cap="rnd">
            <a:solidFill>
              <a:srgbClr val="000000"/>
            </a:solidFill>
            <a:prstDash val="solid"/>
            <a:headEnd type="none" w="sm" len="sm"/>
            <a:tailEnd type="none" w="sm" len="sm"/>
          </a:ln>
        </p:spPr>
        <p:txBody>
          <a:bodyPr/>
          <a:lstStyle/>
          <a:p>
            <a:endParaRPr lang="da-DK"/>
          </a:p>
        </p:txBody>
      </p:sp>
      <p:sp>
        <p:nvSpPr>
          <p:cNvPr id="6" name="AutoShape 6"/>
          <p:cNvSpPr/>
          <p:nvPr/>
        </p:nvSpPr>
        <p:spPr>
          <a:xfrm>
            <a:off x="-1" y="8267700"/>
            <a:ext cx="12524073" cy="0"/>
          </a:xfrm>
          <a:prstGeom prst="line">
            <a:avLst/>
          </a:prstGeom>
          <a:ln w="9525" cap="rnd">
            <a:solidFill>
              <a:srgbClr val="000000"/>
            </a:solidFill>
            <a:prstDash val="solid"/>
            <a:headEnd type="none" w="sm" len="sm"/>
            <a:tailEnd type="none" w="sm" len="sm"/>
          </a:ln>
        </p:spPr>
        <p:txBody>
          <a:bodyPr/>
          <a:lstStyle/>
          <a:p>
            <a:endParaRPr lang="da-DK"/>
          </a:p>
        </p:txBody>
      </p:sp>
      <p:sp>
        <p:nvSpPr>
          <p:cNvPr id="7" name="AutoShape 7"/>
          <p:cNvSpPr/>
          <p:nvPr/>
        </p:nvSpPr>
        <p:spPr>
          <a:xfrm>
            <a:off x="0" y="4381500"/>
            <a:ext cx="12524073" cy="0"/>
          </a:xfrm>
          <a:prstGeom prst="line">
            <a:avLst/>
          </a:prstGeom>
          <a:ln w="9525" cap="rnd">
            <a:solidFill>
              <a:srgbClr val="000000"/>
            </a:solidFill>
            <a:prstDash val="solid"/>
            <a:headEnd type="none" w="sm" len="sm"/>
            <a:tailEnd type="none" w="sm" len="sm"/>
          </a:ln>
        </p:spPr>
        <p:txBody>
          <a:bodyPr/>
          <a:lstStyle/>
          <a:p>
            <a:endParaRPr lang="da-DK"/>
          </a:p>
        </p:txBody>
      </p:sp>
      <p:sp>
        <p:nvSpPr>
          <p:cNvPr id="8" name="AutoShape 8"/>
          <p:cNvSpPr/>
          <p:nvPr/>
        </p:nvSpPr>
        <p:spPr>
          <a:xfrm>
            <a:off x="1" y="6286500"/>
            <a:ext cx="12524071" cy="0"/>
          </a:xfrm>
          <a:prstGeom prst="line">
            <a:avLst/>
          </a:prstGeom>
          <a:ln w="9525" cap="rnd">
            <a:solidFill>
              <a:srgbClr val="000000"/>
            </a:solidFill>
            <a:prstDash val="solid"/>
            <a:headEnd type="none" w="sm" len="sm"/>
            <a:tailEnd type="none" w="sm" len="sm"/>
          </a:ln>
        </p:spPr>
        <p:txBody>
          <a:bodyPr/>
          <a:lstStyle/>
          <a:p>
            <a:endParaRPr lang="da-DK"/>
          </a:p>
        </p:txBody>
      </p:sp>
      <p:sp>
        <p:nvSpPr>
          <p:cNvPr id="10" name="TextBox 10"/>
          <p:cNvSpPr txBox="1"/>
          <p:nvPr/>
        </p:nvSpPr>
        <p:spPr>
          <a:xfrm>
            <a:off x="1148338" y="1019175"/>
            <a:ext cx="15991323" cy="923925"/>
          </a:xfrm>
          <a:prstGeom prst="rect">
            <a:avLst/>
          </a:prstGeom>
        </p:spPr>
        <p:txBody>
          <a:bodyPr lIns="0" tIns="0" rIns="0" bIns="0" rtlCol="0" anchor="t">
            <a:spAutoFit/>
          </a:bodyPr>
          <a:lstStyle/>
          <a:p>
            <a:pPr marL="0" lvl="0" indent="0" algn="ctr">
              <a:lnSpc>
                <a:spcPts val="7200"/>
              </a:lnSpc>
            </a:pPr>
            <a:r>
              <a:rPr lang="en-US" sz="6000" dirty="0">
                <a:solidFill>
                  <a:srgbClr val="000000"/>
                </a:solidFill>
                <a:latin typeface="Aptos" panose="020B0004020202020204" pitchFamily="34" charset="0"/>
                <a:ea typeface="Lexend Exa"/>
                <a:cs typeface="Lexend Exa"/>
                <a:sym typeface="Lexend Exa"/>
              </a:rPr>
              <a:t>Building AI Literacy EnBW</a:t>
            </a:r>
          </a:p>
        </p:txBody>
      </p:sp>
      <p:sp>
        <p:nvSpPr>
          <p:cNvPr id="11" name="TextBox 11"/>
          <p:cNvSpPr txBox="1"/>
          <p:nvPr/>
        </p:nvSpPr>
        <p:spPr>
          <a:xfrm>
            <a:off x="2235775" y="3005704"/>
            <a:ext cx="8138403" cy="754383"/>
          </a:xfrm>
          <a:prstGeom prst="rect">
            <a:avLst/>
          </a:prstGeom>
        </p:spPr>
        <p:txBody>
          <a:bodyPr lIns="0" tIns="0" rIns="0" bIns="0" rtlCol="0" anchor="t">
            <a:spAutoFit/>
          </a:bodyPr>
          <a:lstStyle/>
          <a:p>
            <a:pPr marL="0" lvl="0" indent="0" algn="l">
              <a:lnSpc>
                <a:spcPts val="6299"/>
              </a:lnSpc>
            </a:pPr>
            <a:r>
              <a:rPr lang="en-US" sz="4000" dirty="0">
                <a:solidFill>
                  <a:srgbClr val="000000"/>
                </a:solidFill>
                <a:latin typeface="Aptos" panose="020B0004020202020204" pitchFamily="34" charset="0"/>
                <a:ea typeface="Lexend Exa"/>
                <a:cs typeface="Lexend Exa"/>
                <a:sym typeface="Lexend Exa"/>
              </a:rPr>
              <a:t>Foundational Training</a:t>
            </a:r>
          </a:p>
        </p:txBody>
      </p:sp>
      <p:sp>
        <p:nvSpPr>
          <p:cNvPr id="12" name="TextBox 12"/>
          <p:cNvSpPr txBox="1"/>
          <p:nvPr/>
        </p:nvSpPr>
        <p:spPr>
          <a:xfrm>
            <a:off x="2235775" y="4965243"/>
            <a:ext cx="8138403" cy="714375"/>
          </a:xfrm>
          <a:prstGeom prst="rect">
            <a:avLst/>
          </a:prstGeom>
        </p:spPr>
        <p:txBody>
          <a:bodyPr lIns="0" tIns="0" rIns="0" bIns="0" rtlCol="0" anchor="t">
            <a:spAutoFit/>
          </a:bodyPr>
          <a:lstStyle/>
          <a:p>
            <a:pPr marL="0" lvl="0" indent="0" algn="l">
              <a:lnSpc>
                <a:spcPts val="5999"/>
              </a:lnSpc>
            </a:pPr>
            <a:r>
              <a:rPr lang="en-US" sz="3999" dirty="0">
                <a:solidFill>
                  <a:srgbClr val="000000"/>
                </a:solidFill>
                <a:latin typeface="Aptos" panose="020B0004020202020204" pitchFamily="34" charset="0"/>
                <a:ea typeface="Lexend Exa"/>
                <a:cs typeface="Lexend Exa"/>
                <a:sym typeface="Lexend Exa"/>
              </a:rPr>
              <a:t>Advanced Training</a:t>
            </a:r>
          </a:p>
        </p:txBody>
      </p:sp>
      <p:sp>
        <p:nvSpPr>
          <p:cNvPr id="13" name="TextBox 13"/>
          <p:cNvSpPr txBox="1"/>
          <p:nvPr/>
        </p:nvSpPr>
        <p:spPr>
          <a:xfrm>
            <a:off x="2235775" y="6909712"/>
            <a:ext cx="8138403" cy="719108"/>
          </a:xfrm>
          <a:prstGeom prst="rect">
            <a:avLst/>
          </a:prstGeom>
        </p:spPr>
        <p:txBody>
          <a:bodyPr lIns="0" tIns="0" rIns="0" bIns="0" rtlCol="0" anchor="t">
            <a:spAutoFit/>
          </a:bodyPr>
          <a:lstStyle/>
          <a:p>
            <a:pPr marL="0" lvl="0" indent="0" algn="l">
              <a:lnSpc>
                <a:spcPts val="5999"/>
              </a:lnSpc>
            </a:pPr>
            <a:r>
              <a:rPr lang="en-US" sz="3999" dirty="0">
                <a:solidFill>
                  <a:srgbClr val="000000"/>
                </a:solidFill>
                <a:latin typeface="Aptos" panose="020B0004020202020204" pitchFamily="34" charset="0"/>
                <a:ea typeface="Lexend Exa"/>
                <a:cs typeface="Lexend Exa"/>
                <a:sym typeface="Lexend Exa"/>
              </a:rPr>
              <a:t>Innovative Learning Methods</a:t>
            </a:r>
          </a:p>
        </p:txBody>
      </p:sp>
      <p:sp>
        <p:nvSpPr>
          <p:cNvPr id="14" name="TextBox 14"/>
          <p:cNvSpPr txBox="1"/>
          <p:nvPr/>
        </p:nvSpPr>
        <p:spPr>
          <a:xfrm>
            <a:off x="1135523" y="3278121"/>
            <a:ext cx="443259" cy="333375"/>
          </a:xfrm>
          <a:prstGeom prst="rect">
            <a:avLst/>
          </a:prstGeom>
        </p:spPr>
        <p:txBody>
          <a:bodyPr lIns="0" tIns="0" rIns="0" bIns="0" rtlCol="0" anchor="t">
            <a:spAutoFit/>
          </a:bodyPr>
          <a:lstStyle/>
          <a:p>
            <a:pPr algn="ctr">
              <a:lnSpc>
                <a:spcPts val="2640"/>
              </a:lnSpc>
            </a:pPr>
            <a:r>
              <a:rPr lang="en-US" sz="2200">
                <a:solidFill>
                  <a:srgbClr val="000000"/>
                </a:solidFill>
                <a:latin typeface="Lexend Exa"/>
                <a:ea typeface="Lexend Exa"/>
                <a:cs typeface="Lexend Exa"/>
                <a:sym typeface="Lexend Exa"/>
              </a:rPr>
              <a:t>1</a:t>
            </a:r>
          </a:p>
        </p:txBody>
      </p:sp>
      <p:sp>
        <p:nvSpPr>
          <p:cNvPr id="15" name="TextBox 15"/>
          <p:cNvSpPr txBox="1"/>
          <p:nvPr/>
        </p:nvSpPr>
        <p:spPr>
          <a:xfrm>
            <a:off x="1148338" y="5212893"/>
            <a:ext cx="443259" cy="333375"/>
          </a:xfrm>
          <a:prstGeom prst="rect">
            <a:avLst/>
          </a:prstGeom>
        </p:spPr>
        <p:txBody>
          <a:bodyPr lIns="0" tIns="0" rIns="0" bIns="0" rtlCol="0" anchor="t">
            <a:spAutoFit/>
          </a:bodyPr>
          <a:lstStyle/>
          <a:p>
            <a:pPr algn="ctr">
              <a:lnSpc>
                <a:spcPts val="2640"/>
              </a:lnSpc>
            </a:pPr>
            <a:r>
              <a:rPr lang="en-US" sz="2200">
                <a:solidFill>
                  <a:srgbClr val="000000"/>
                </a:solidFill>
                <a:latin typeface="Lexend Exa"/>
                <a:ea typeface="Lexend Exa"/>
                <a:cs typeface="Lexend Exa"/>
                <a:sym typeface="Lexend Exa"/>
              </a:rPr>
              <a:t>2</a:t>
            </a:r>
          </a:p>
        </p:txBody>
      </p:sp>
      <p:sp>
        <p:nvSpPr>
          <p:cNvPr id="16" name="TextBox 16"/>
          <p:cNvSpPr txBox="1"/>
          <p:nvPr/>
        </p:nvSpPr>
        <p:spPr>
          <a:xfrm>
            <a:off x="1135523" y="7198294"/>
            <a:ext cx="443259" cy="333375"/>
          </a:xfrm>
          <a:prstGeom prst="rect">
            <a:avLst/>
          </a:prstGeom>
        </p:spPr>
        <p:txBody>
          <a:bodyPr lIns="0" tIns="0" rIns="0" bIns="0" rtlCol="0" anchor="t">
            <a:spAutoFit/>
          </a:bodyPr>
          <a:lstStyle/>
          <a:p>
            <a:pPr algn="ctr">
              <a:lnSpc>
                <a:spcPts val="2640"/>
              </a:lnSpc>
            </a:pPr>
            <a:r>
              <a:rPr lang="en-US" sz="2200">
                <a:solidFill>
                  <a:srgbClr val="000000"/>
                </a:solidFill>
                <a:latin typeface="Lexend Exa"/>
                <a:ea typeface="Lexend Exa"/>
                <a:cs typeface="Lexend Exa"/>
                <a:sym typeface="Lexend Exa"/>
              </a:rPr>
              <a:t>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81263" y="1028700"/>
            <a:ext cx="17437001" cy="8282576"/>
          </a:xfrm>
          <a:custGeom>
            <a:avLst/>
            <a:gdLst/>
            <a:ahLst/>
            <a:cxnLst/>
            <a:rect l="l" t="t" r="r" b="b"/>
            <a:pathLst>
              <a:path w="17437001" h="8282576">
                <a:moveTo>
                  <a:pt x="0" y="0"/>
                </a:moveTo>
                <a:lnTo>
                  <a:pt x="17437001" y="0"/>
                </a:lnTo>
                <a:lnTo>
                  <a:pt x="17437001" y="8282576"/>
                </a:lnTo>
                <a:lnTo>
                  <a:pt x="0" y="8282576"/>
                </a:lnTo>
                <a:lnTo>
                  <a:pt x="0" y="0"/>
                </a:lnTo>
                <a:close/>
              </a:path>
            </a:pathLst>
          </a:custGeom>
          <a:blipFill>
            <a:blip r:embed="rId2"/>
            <a:stretch>
              <a:fillRect/>
            </a:stretch>
          </a:blipFill>
        </p:spPr>
        <p:txBody>
          <a:bodyPr/>
          <a:lstStyle/>
          <a:p>
            <a:endParaRPr lang="da-DK"/>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997737" y="271999"/>
            <a:ext cx="4457423" cy="9743002"/>
          </a:xfrm>
          <a:custGeom>
            <a:avLst/>
            <a:gdLst/>
            <a:ahLst/>
            <a:cxnLst/>
            <a:rect l="l" t="t" r="r" b="b"/>
            <a:pathLst>
              <a:path w="4457423" h="9743002">
                <a:moveTo>
                  <a:pt x="0" y="0"/>
                </a:moveTo>
                <a:lnTo>
                  <a:pt x="4457423" y="0"/>
                </a:lnTo>
                <a:lnTo>
                  <a:pt x="4457423" y="9743002"/>
                </a:lnTo>
                <a:lnTo>
                  <a:pt x="0" y="9743002"/>
                </a:lnTo>
                <a:lnTo>
                  <a:pt x="0" y="0"/>
                </a:lnTo>
                <a:close/>
              </a:path>
            </a:pathLst>
          </a:custGeom>
          <a:blipFill>
            <a:blip r:embed="rId2"/>
            <a:stretch>
              <a:fillRect/>
            </a:stretch>
          </a:blipFill>
        </p:spPr>
        <p:txBody>
          <a:bodyPr/>
          <a:lstStyle/>
          <a:p>
            <a:endParaRPr lang="da-DK"/>
          </a:p>
        </p:txBody>
      </p:sp>
      <p:grpSp>
        <p:nvGrpSpPr>
          <p:cNvPr id="4" name="Group 4"/>
          <p:cNvGrpSpPr/>
          <p:nvPr/>
        </p:nvGrpSpPr>
        <p:grpSpPr>
          <a:xfrm>
            <a:off x="8181207" y="4230936"/>
            <a:ext cx="9459338" cy="4008186"/>
            <a:chOff x="0" y="0"/>
            <a:chExt cx="12612451" cy="5344248"/>
          </a:xfrm>
        </p:grpSpPr>
        <p:sp>
          <p:nvSpPr>
            <p:cNvPr id="5" name="TextBox 5"/>
            <p:cNvSpPr txBox="1"/>
            <p:nvPr/>
          </p:nvSpPr>
          <p:spPr>
            <a:xfrm>
              <a:off x="182394" y="0"/>
              <a:ext cx="11684622" cy="2005947"/>
            </a:xfrm>
            <a:prstGeom prst="rect">
              <a:avLst/>
            </a:prstGeom>
          </p:spPr>
          <p:txBody>
            <a:bodyPr lIns="0" tIns="0" rIns="0" bIns="0" rtlCol="0" anchor="t">
              <a:spAutoFit/>
            </a:bodyPr>
            <a:lstStyle/>
            <a:p>
              <a:pPr marL="0" lvl="0" indent="0" algn="l">
                <a:lnSpc>
                  <a:spcPts val="11879"/>
                </a:lnSpc>
              </a:pPr>
              <a:endParaRPr/>
            </a:p>
          </p:txBody>
        </p:sp>
        <p:sp>
          <p:nvSpPr>
            <p:cNvPr id="6" name="TextBox 6"/>
            <p:cNvSpPr txBox="1"/>
            <p:nvPr/>
          </p:nvSpPr>
          <p:spPr>
            <a:xfrm>
              <a:off x="182393" y="3035924"/>
              <a:ext cx="11684622" cy="2308324"/>
            </a:xfrm>
            <a:prstGeom prst="rect">
              <a:avLst/>
            </a:prstGeom>
          </p:spPr>
          <p:txBody>
            <a:bodyPr lIns="0" tIns="0" rIns="0" bIns="0" rtlCol="0" anchor="t">
              <a:spAutoFit/>
            </a:bodyPr>
            <a:lstStyle/>
            <a:p>
              <a:pPr algn="ctr">
                <a:lnSpc>
                  <a:spcPts val="4711"/>
                </a:lnSpc>
              </a:pPr>
              <a:r>
                <a:rPr lang="en-US" sz="3624" dirty="0">
                  <a:solidFill>
                    <a:srgbClr val="000000"/>
                  </a:solidFill>
                  <a:latin typeface="Aptos" panose="020B0004020202020204" pitchFamily="34" charset="0"/>
                  <a:ea typeface="Lexend Exa"/>
                  <a:cs typeface="Lexend Exa"/>
                  <a:sym typeface="Lexend Exa"/>
                </a:rPr>
                <a:t>AI Literacy as a key pillar of Assicurazioni Generali’s Trustworthy AI strategy</a:t>
              </a:r>
            </a:p>
            <a:p>
              <a:pPr marL="0" lvl="0" indent="0" algn="ctr">
                <a:lnSpc>
                  <a:spcPts val="4124"/>
                </a:lnSpc>
              </a:pPr>
              <a:endParaRPr lang="en-US" sz="3624" dirty="0">
                <a:solidFill>
                  <a:srgbClr val="000000"/>
                </a:solidFill>
                <a:latin typeface="Aptos" panose="020B0004020202020204" pitchFamily="34" charset="0"/>
                <a:ea typeface="Lexend Exa"/>
                <a:cs typeface="Lexend Exa"/>
                <a:sym typeface="Lexend Exa"/>
              </a:endParaRPr>
            </a:p>
          </p:txBody>
        </p:sp>
        <p:sp>
          <p:nvSpPr>
            <p:cNvPr id="7" name="AutoShape 7"/>
            <p:cNvSpPr/>
            <p:nvPr/>
          </p:nvSpPr>
          <p:spPr>
            <a:xfrm>
              <a:off x="0" y="2480980"/>
              <a:ext cx="12612451" cy="0"/>
            </a:xfrm>
            <a:prstGeom prst="line">
              <a:avLst/>
            </a:prstGeom>
            <a:ln w="157610" cap="flat">
              <a:solidFill>
                <a:srgbClr val="000000"/>
              </a:solidFill>
              <a:prstDash val="solid"/>
              <a:headEnd type="none" w="sm" len="sm"/>
              <a:tailEnd type="none" w="sm" len="sm"/>
            </a:ln>
          </p:spPr>
          <p:txBody>
            <a:bodyPr/>
            <a:lstStyle/>
            <a:p>
              <a:endParaRPr lang="da-DK"/>
            </a:p>
          </p:txBody>
        </p:sp>
      </p:grpSp>
      <p:sp>
        <p:nvSpPr>
          <p:cNvPr id="8" name="Freeform 8"/>
          <p:cNvSpPr/>
          <p:nvPr/>
        </p:nvSpPr>
        <p:spPr>
          <a:xfrm>
            <a:off x="10096013" y="576384"/>
            <a:ext cx="5629727" cy="4567116"/>
          </a:xfrm>
          <a:custGeom>
            <a:avLst/>
            <a:gdLst/>
            <a:ahLst/>
            <a:cxnLst/>
            <a:rect l="l" t="t" r="r" b="b"/>
            <a:pathLst>
              <a:path w="5629727" h="4567116">
                <a:moveTo>
                  <a:pt x="0" y="0"/>
                </a:moveTo>
                <a:lnTo>
                  <a:pt x="5629727" y="0"/>
                </a:lnTo>
                <a:lnTo>
                  <a:pt x="5629727" y="4567116"/>
                </a:lnTo>
                <a:lnTo>
                  <a:pt x="0" y="4567116"/>
                </a:lnTo>
                <a:lnTo>
                  <a:pt x="0" y="0"/>
                </a:lnTo>
                <a:close/>
              </a:path>
            </a:pathLst>
          </a:custGeom>
          <a:blipFill>
            <a:blip r:embed="rId3"/>
            <a:stretch>
              <a:fillRect/>
            </a:stretch>
          </a:blipFill>
        </p:spPr>
        <p:txBody>
          <a:bodyPr/>
          <a:lstStyle/>
          <a:p>
            <a:endParaRPr lang="da-DK"/>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788615" y="0"/>
            <a:ext cx="8710769" cy="19039932"/>
          </a:xfrm>
          <a:custGeom>
            <a:avLst/>
            <a:gdLst/>
            <a:ahLst/>
            <a:cxnLst/>
            <a:rect l="l" t="t" r="r" b="b"/>
            <a:pathLst>
              <a:path w="8710769" h="19039932">
                <a:moveTo>
                  <a:pt x="0" y="0"/>
                </a:moveTo>
                <a:lnTo>
                  <a:pt x="8710770" y="0"/>
                </a:lnTo>
                <a:lnTo>
                  <a:pt x="8710770" y="19039932"/>
                </a:lnTo>
                <a:lnTo>
                  <a:pt x="0" y="19039932"/>
                </a:lnTo>
                <a:lnTo>
                  <a:pt x="0" y="0"/>
                </a:lnTo>
                <a:close/>
              </a:path>
            </a:pathLst>
          </a:custGeom>
          <a:blipFill>
            <a:blip r:embed="rId2"/>
            <a:stretch>
              <a:fillRect/>
            </a:stretch>
          </a:blipFill>
        </p:spPr>
        <p:txBody>
          <a:bodyPr/>
          <a:lstStyle/>
          <a:p>
            <a:endParaRPr lang="da-DK"/>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362200" y="3174718"/>
            <a:ext cx="6909998" cy="2447925"/>
          </a:xfrm>
          <a:prstGeom prst="rect">
            <a:avLst/>
          </a:prstGeom>
        </p:spPr>
        <p:txBody>
          <a:bodyPr lIns="0" tIns="0" rIns="0" bIns="0" rtlCol="0" anchor="t">
            <a:spAutoFit/>
          </a:bodyPr>
          <a:lstStyle/>
          <a:p>
            <a:pPr marL="0" lvl="0" indent="0">
              <a:lnSpc>
                <a:spcPts val="9600"/>
              </a:lnSpc>
              <a:spcBef>
                <a:spcPct val="0"/>
              </a:spcBef>
            </a:pPr>
            <a:r>
              <a:rPr lang="en-US" sz="8000" b="1" dirty="0" err="1">
                <a:solidFill>
                  <a:srgbClr val="000000"/>
                </a:solidFill>
                <a:latin typeface="Aptos" panose="020B0004020202020204" pitchFamily="34" charset="0"/>
                <a:ea typeface="Lexend Exa"/>
                <a:cs typeface="Lexend Exa"/>
                <a:sym typeface="Lexend Exa"/>
              </a:rPr>
              <a:t>Europæisk</a:t>
            </a:r>
            <a:r>
              <a:rPr lang="en-US" sz="8000" b="1" dirty="0">
                <a:solidFill>
                  <a:srgbClr val="000000"/>
                </a:solidFill>
                <a:latin typeface="Aptos" panose="020B0004020202020204" pitchFamily="34" charset="0"/>
                <a:ea typeface="Lexend Exa"/>
                <a:cs typeface="Lexend Exa"/>
                <a:sym typeface="Lexend Exa"/>
              </a:rPr>
              <a:t> </a:t>
            </a:r>
            <a:r>
              <a:rPr lang="en-US" sz="8000" b="1" dirty="0" err="1">
                <a:solidFill>
                  <a:srgbClr val="000000"/>
                </a:solidFill>
                <a:latin typeface="Aptos" panose="020B0004020202020204" pitchFamily="34" charset="0"/>
                <a:ea typeface="Lexend Exa"/>
                <a:cs typeface="Lexend Exa"/>
                <a:sym typeface="Lexend Exa"/>
              </a:rPr>
              <a:t>mandat</a:t>
            </a:r>
            <a:endParaRPr lang="en-US" sz="8000" b="1" dirty="0">
              <a:solidFill>
                <a:srgbClr val="000000"/>
              </a:solidFill>
              <a:latin typeface="Aptos" panose="020B0004020202020204" pitchFamily="34" charset="0"/>
              <a:ea typeface="Lexend Exa"/>
              <a:cs typeface="Lexend Exa"/>
              <a:sym typeface="Lexend Exa"/>
            </a:endParaRPr>
          </a:p>
        </p:txBody>
      </p:sp>
      <p:sp>
        <p:nvSpPr>
          <p:cNvPr id="4" name="TextBox 4"/>
          <p:cNvSpPr txBox="1"/>
          <p:nvPr/>
        </p:nvSpPr>
        <p:spPr>
          <a:xfrm>
            <a:off x="9560914" y="3162300"/>
            <a:ext cx="7698386" cy="4261488"/>
          </a:xfrm>
          <a:prstGeom prst="rect">
            <a:avLst/>
          </a:prstGeom>
        </p:spPr>
        <p:txBody>
          <a:bodyPr lIns="0" tIns="0" rIns="0" bIns="0" rtlCol="0" anchor="t">
            <a:spAutoFit/>
          </a:bodyPr>
          <a:lstStyle/>
          <a:p>
            <a:pPr marL="647697" lvl="1" indent="-323848" algn="l">
              <a:lnSpc>
                <a:spcPts val="4799"/>
              </a:lnSpc>
              <a:buFont typeface="Arial"/>
              <a:buChar char="•"/>
            </a:pPr>
            <a:r>
              <a:rPr lang="en-US" sz="2999" b="1" dirty="0">
                <a:solidFill>
                  <a:srgbClr val="000000"/>
                </a:solidFill>
                <a:latin typeface="Aptos" panose="020B0004020202020204" pitchFamily="34" charset="0"/>
                <a:ea typeface="Lexend Exa"/>
                <a:cs typeface="Lexend Exa"/>
                <a:sym typeface="Lexend Exa"/>
              </a:rPr>
              <a:t>There is no insistence on certification</a:t>
            </a:r>
          </a:p>
          <a:p>
            <a:pPr marL="647697" lvl="1" indent="-323848" algn="l">
              <a:lnSpc>
                <a:spcPts val="4799"/>
              </a:lnSpc>
              <a:buFont typeface="Arial"/>
              <a:buChar char="•"/>
            </a:pPr>
            <a:r>
              <a:rPr lang="en-US" sz="2999" b="1" dirty="0">
                <a:solidFill>
                  <a:srgbClr val="000000"/>
                </a:solidFill>
                <a:latin typeface="Aptos" panose="020B0004020202020204" pitchFamily="34" charset="0"/>
                <a:ea typeface="Lexend Exa"/>
                <a:cs typeface="Lexend Exa"/>
                <a:sym typeface="Lexend Exa"/>
              </a:rPr>
              <a:t>There is no </a:t>
            </a:r>
            <a:r>
              <a:rPr lang="en-US" sz="2999" b="1" dirty="0">
                <a:solidFill>
                  <a:srgbClr val="F05051"/>
                </a:solidFill>
                <a:latin typeface="Aptos" panose="020B0004020202020204" pitchFamily="34" charset="0"/>
                <a:ea typeface="Lexend Exa"/>
                <a:cs typeface="Lexend Exa"/>
                <a:sym typeface="Lexend Exa"/>
              </a:rPr>
              <a:t>“one-size fits all”</a:t>
            </a:r>
            <a:r>
              <a:rPr lang="en-US" sz="2999" b="1" dirty="0">
                <a:solidFill>
                  <a:srgbClr val="000000"/>
                </a:solidFill>
                <a:latin typeface="Aptos" panose="020B0004020202020204" pitchFamily="34" charset="0"/>
                <a:ea typeface="Lexend Exa"/>
                <a:cs typeface="Lexend Exa"/>
                <a:sym typeface="Lexend Exa"/>
              </a:rPr>
              <a:t> solution to AI Literacy</a:t>
            </a:r>
          </a:p>
          <a:p>
            <a:pPr marL="647697" lvl="1" indent="-323848" algn="l">
              <a:lnSpc>
                <a:spcPts val="4799"/>
              </a:lnSpc>
              <a:buFont typeface="Arial"/>
              <a:buChar char="•"/>
            </a:pPr>
            <a:r>
              <a:rPr lang="en-US" sz="2999" b="1" dirty="0">
                <a:solidFill>
                  <a:srgbClr val="000000"/>
                </a:solidFill>
                <a:latin typeface="Aptos" panose="020B0004020202020204" pitchFamily="34" charset="0"/>
                <a:ea typeface="Lexend Exa"/>
                <a:cs typeface="Lexend Exa"/>
                <a:sym typeface="Lexend Exa"/>
              </a:rPr>
              <a:t>Limited scope of reprisal</a:t>
            </a:r>
          </a:p>
          <a:p>
            <a:pPr marL="647697" lvl="1" indent="-323848" algn="l">
              <a:lnSpc>
                <a:spcPts val="4799"/>
              </a:lnSpc>
              <a:buFont typeface="Arial"/>
              <a:buChar char="•"/>
            </a:pPr>
            <a:r>
              <a:rPr lang="en-US" sz="2999" b="1" dirty="0">
                <a:solidFill>
                  <a:srgbClr val="000000"/>
                </a:solidFill>
                <a:latin typeface="Aptos" panose="020B0004020202020204" pitchFamily="34" charset="0"/>
                <a:ea typeface="Lexend Exa"/>
                <a:cs typeface="Lexend Exa"/>
                <a:sym typeface="Lexend Exa"/>
              </a:rPr>
              <a:t>Adaptive phase</a:t>
            </a:r>
          </a:p>
          <a:p>
            <a:pPr marL="1295394" lvl="2" indent="-431798" algn="l">
              <a:lnSpc>
                <a:spcPts val="4799"/>
              </a:lnSpc>
              <a:buFont typeface="Arial"/>
              <a:buChar char="⚬"/>
            </a:pPr>
            <a:r>
              <a:rPr lang="en-US" sz="2999" b="1" dirty="0">
                <a:solidFill>
                  <a:srgbClr val="000000"/>
                </a:solidFill>
                <a:latin typeface="Aptos" panose="020B0004020202020204" pitchFamily="34" charset="0"/>
                <a:ea typeface="Lexend Exa"/>
                <a:cs typeface="Lexend Exa"/>
                <a:sym typeface="Lexend Exa"/>
              </a:rPr>
              <a:t>What is already out there?</a:t>
            </a:r>
          </a:p>
          <a:p>
            <a:pPr marL="1295394" lvl="2" indent="-431798" algn="l">
              <a:lnSpc>
                <a:spcPts val="4799"/>
              </a:lnSpc>
              <a:buFont typeface="Arial"/>
              <a:buChar char="⚬"/>
            </a:pPr>
            <a:r>
              <a:rPr lang="en-US" sz="2999" b="1" dirty="0">
                <a:solidFill>
                  <a:srgbClr val="000000"/>
                </a:solidFill>
                <a:latin typeface="Aptos" panose="020B0004020202020204" pitchFamily="34" charset="0"/>
                <a:ea typeface="Lexend Exa"/>
                <a:cs typeface="Lexend Exa"/>
                <a:sym typeface="Lexend Exa"/>
              </a:rPr>
              <a:t>What can be replicated?</a:t>
            </a:r>
          </a:p>
        </p:txBody>
      </p:sp>
      <p:sp>
        <p:nvSpPr>
          <p:cNvPr id="5" name="AutoShape 5"/>
          <p:cNvSpPr/>
          <p:nvPr/>
        </p:nvSpPr>
        <p:spPr>
          <a:xfrm>
            <a:off x="9560914" y="1870371"/>
            <a:ext cx="7698386" cy="0"/>
          </a:xfrm>
          <a:prstGeom prst="line">
            <a:avLst/>
          </a:prstGeom>
          <a:ln w="9525" cap="rnd">
            <a:solidFill>
              <a:srgbClr val="000000"/>
            </a:solidFill>
            <a:prstDash val="solid"/>
            <a:headEnd type="none" w="sm" len="sm"/>
            <a:tailEnd type="none" w="sm" len="sm"/>
          </a:ln>
        </p:spPr>
        <p:txBody>
          <a:bodyPr/>
          <a:lstStyle/>
          <a:p>
            <a:endParaRPr lang="da-DK"/>
          </a:p>
        </p:txBody>
      </p:sp>
      <p:sp>
        <p:nvSpPr>
          <p:cNvPr id="6" name="AutoShape 6"/>
          <p:cNvSpPr/>
          <p:nvPr/>
        </p:nvSpPr>
        <p:spPr>
          <a:xfrm>
            <a:off x="9560914" y="8407104"/>
            <a:ext cx="7698386" cy="0"/>
          </a:xfrm>
          <a:prstGeom prst="line">
            <a:avLst/>
          </a:prstGeom>
          <a:ln w="9525" cap="rnd">
            <a:solidFill>
              <a:srgbClr val="000000"/>
            </a:solidFill>
            <a:prstDash val="solid"/>
            <a:headEnd type="none" w="sm" len="sm"/>
            <a:tailEnd type="none" w="sm" len="sm"/>
          </a:ln>
        </p:spPr>
        <p:txBody>
          <a:bodyPr/>
          <a:lstStyle/>
          <a:p>
            <a:endParaRPr lang="da-DK"/>
          </a:p>
        </p:txBody>
      </p:sp>
      <p:sp>
        <p:nvSpPr>
          <p:cNvPr id="7" name="Freeform 7"/>
          <p:cNvSpPr/>
          <p:nvPr/>
        </p:nvSpPr>
        <p:spPr>
          <a:xfrm>
            <a:off x="1981200" y="6057900"/>
            <a:ext cx="4379663" cy="1578257"/>
          </a:xfrm>
          <a:custGeom>
            <a:avLst/>
            <a:gdLst/>
            <a:ahLst/>
            <a:cxnLst/>
            <a:rect l="l" t="t" r="r" b="b"/>
            <a:pathLst>
              <a:path w="5727655" h="2064020">
                <a:moveTo>
                  <a:pt x="0" y="0"/>
                </a:moveTo>
                <a:lnTo>
                  <a:pt x="5727655" y="0"/>
                </a:lnTo>
                <a:lnTo>
                  <a:pt x="5727655" y="2064020"/>
                </a:lnTo>
                <a:lnTo>
                  <a:pt x="0" y="2064020"/>
                </a:lnTo>
                <a:lnTo>
                  <a:pt x="0" y="0"/>
                </a:lnTo>
                <a:close/>
              </a:path>
            </a:pathLst>
          </a:custGeom>
          <a:blipFill>
            <a:blip r:embed="rId2"/>
            <a:stretch>
              <a:fillRect/>
            </a:stretch>
          </a:blipFill>
        </p:spPr>
        <p:txBody>
          <a:bodyPr/>
          <a:lstStyle/>
          <a:p>
            <a:endParaRPr lang="da-DK"/>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9560914" y="1870371"/>
            <a:ext cx="7698386" cy="0"/>
          </a:xfrm>
          <a:prstGeom prst="line">
            <a:avLst/>
          </a:prstGeom>
          <a:ln w="9525" cap="rnd">
            <a:solidFill>
              <a:srgbClr val="000000"/>
            </a:solidFill>
            <a:prstDash val="solid"/>
            <a:headEnd type="none" w="sm" len="sm"/>
            <a:tailEnd type="none" w="sm" len="sm"/>
          </a:ln>
        </p:spPr>
        <p:txBody>
          <a:bodyPr/>
          <a:lstStyle/>
          <a:p>
            <a:endParaRPr lang="da-DK"/>
          </a:p>
        </p:txBody>
      </p:sp>
      <p:sp>
        <p:nvSpPr>
          <p:cNvPr id="4" name="AutoShape 4"/>
          <p:cNvSpPr/>
          <p:nvPr/>
        </p:nvSpPr>
        <p:spPr>
          <a:xfrm>
            <a:off x="9560914" y="8407104"/>
            <a:ext cx="7698386" cy="0"/>
          </a:xfrm>
          <a:prstGeom prst="line">
            <a:avLst/>
          </a:prstGeom>
          <a:ln w="9525" cap="rnd">
            <a:solidFill>
              <a:srgbClr val="000000"/>
            </a:solidFill>
            <a:prstDash val="solid"/>
            <a:headEnd type="none" w="sm" len="sm"/>
            <a:tailEnd type="none" w="sm" len="sm"/>
          </a:ln>
        </p:spPr>
        <p:txBody>
          <a:bodyPr/>
          <a:lstStyle/>
          <a:p>
            <a:endParaRPr lang="da-DK"/>
          </a:p>
        </p:txBody>
      </p:sp>
      <p:sp>
        <p:nvSpPr>
          <p:cNvPr id="5" name="Freeform 5"/>
          <p:cNvSpPr/>
          <p:nvPr/>
        </p:nvSpPr>
        <p:spPr>
          <a:xfrm>
            <a:off x="21771" y="1859485"/>
            <a:ext cx="8890671" cy="6166110"/>
          </a:xfrm>
          <a:custGeom>
            <a:avLst/>
            <a:gdLst/>
            <a:ahLst/>
            <a:cxnLst/>
            <a:rect l="l" t="t" r="r" b="b"/>
            <a:pathLst>
              <a:path w="8890671" h="6166110">
                <a:moveTo>
                  <a:pt x="0" y="0"/>
                </a:moveTo>
                <a:lnTo>
                  <a:pt x="8890671" y="0"/>
                </a:lnTo>
                <a:lnTo>
                  <a:pt x="8890671" y="6166110"/>
                </a:lnTo>
                <a:lnTo>
                  <a:pt x="0" y="6166110"/>
                </a:lnTo>
                <a:lnTo>
                  <a:pt x="0" y="0"/>
                </a:lnTo>
                <a:close/>
              </a:path>
            </a:pathLst>
          </a:custGeom>
          <a:blipFill>
            <a:blip r:embed="rId2"/>
            <a:stretch>
              <a:fillRect/>
            </a:stretch>
          </a:blipFill>
        </p:spPr>
        <p:txBody>
          <a:bodyPr/>
          <a:lstStyle/>
          <a:p>
            <a:endParaRPr lang="da-DK"/>
          </a:p>
        </p:txBody>
      </p:sp>
      <p:sp>
        <p:nvSpPr>
          <p:cNvPr id="6" name="TextBox 6"/>
          <p:cNvSpPr txBox="1"/>
          <p:nvPr/>
        </p:nvSpPr>
        <p:spPr>
          <a:xfrm>
            <a:off x="9560914" y="3392031"/>
            <a:ext cx="6727371" cy="733342"/>
          </a:xfrm>
          <a:prstGeom prst="rect">
            <a:avLst/>
          </a:prstGeom>
        </p:spPr>
        <p:txBody>
          <a:bodyPr lIns="0" tIns="0" rIns="0" bIns="0" rtlCol="0" anchor="t">
            <a:spAutoFit/>
          </a:bodyPr>
          <a:lstStyle/>
          <a:p>
            <a:pPr marL="0" lvl="0" indent="0" algn="l">
              <a:lnSpc>
                <a:spcPts val="6000"/>
              </a:lnSpc>
              <a:spcBef>
                <a:spcPct val="0"/>
              </a:spcBef>
            </a:pPr>
            <a:r>
              <a:rPr lang="en-US" sz="4400" b="1" dirty="0">
                <a:solidFill>
                  <a:srgbClr val="000000"/>
                </a:solidFill>
                <a:latin typeface="Aptos" panose="020B0004020202020204" pitchFamily="34" charset="0"/>
                <a:ea typeface="Lexend Exa"/>
                <a:cs typeface="Lexend Exa"/>
                <a:sym typeface="Lexend Exa"/>
              </a:rPr>
              <a:t>Og </a:t>
            </a:r>
            <a:r>
              <a:rPr lang="en-US" sz="4400" b="1" dirty="0" err="1">
                <a:solidFill>
                  <a:srgbClr val="000000"/>
                </a:solidFill>
                <a:latin typeface="Aptos" panose="020B0004020202020204" pitchFamily="34" charset="0"/>
                <a:ea typeface="Lexend Exa"/>
                <a:cs typeface="Lexend Exa"/>
                <a:sym typeface="Lexend Exa"/>
              </a:rPr>
              <a:t>hvad</a:t>
            </a:r>
            <a:r>
              <a:rPr lang="en-US" sz="4400" b="1" dirty="0">
                <a:solidFill>
                  <a:srgbClr val="000000"/>
                </a:solidFill>
                <a:latin typeface="Aptos" panose="020B0004020202020204" pitchFamily="34" charset="0"/>
                <a:ea typeface="Lexend Exa"/>
                <a:cs typeface="Lexend Exa"/>
                <a:sym typeface="Lexend Exa"/>
              </a:rPr>
              <a:t> </a:t>
            </a:r>
            <a:r>
              <a:rPr lang="en-US" sz="4400" b="1" dirty="0" err="1">
                <a:solidFill>
                  <a:srgbClr val="000000"/>
                </a:solidFill>
                <a:latin typeface="Aptos" panose="020B0004020202020204" pitchFamily="34" charset="0"/>
                <a:ea typeface="Lexend Exa"/>
                <a:cs typeface="Lexend Exa"/>
                <a:sym typeface="Lexend Exa"/>
              </a:rPr>
              <a:t>kan</a:t>
            </a:r>
            <a:r>
              <a:rPr lang="en-US" sz="4400" b="1" dirty="0">
                <a:solidFill>
                  <a:srgbClr val="000000"/>
                </a:solidFill>
                <a:latin typeface="Aptos" panose="020B0004020202020204" pitchFamily="34" charset="0"/>
                <a:ea typeface="Lexend Exa"/>
                <a:cs typeface="Lexend Exa"/>
                <a:sym typeface="Lexend Exa"/>
              </a:rPr>
              <a:t> man </a:t>
            </a:r>
            <a:r>
              <a:rPr lang="en-US" sz="4400" b="1" dirty="0" err="1">
                <a:solidFill>
                  <a:srgbClr val="000000"/>
                </a:solidFill>
                <a:latin typeface="Aptos" panose="020B0004020202020204" pitchFamily="34" charset="0"/>
                <a:ea typeface="Lexend Exa"/>
                <a:cs typeface="Lexend Exa"/>
                <a:sym typeface="Lexend Exa"/>
              </a:rPr>
              <a:t>så</a:t>
            </a:r>
            <a:r>
              <a:rPr lang="en-US" sz="4400" b="1" dirty="0">
                <a:solidFill>
                  <a:srgbClr val="000000"/>
                </a:solidFill>
                <a:latin typeface="Aptos" panose="020B0004020202020204" pitchFamily="34" charset="0"/>
                <a:ea typeface="Lexend Exa"/>
                <a:cs typeface="Lexend Exa"/>
                <a:sym typeface="Lexend Exa"/>
              </a:rPr>
              <a:t> </a:t>
            </a:r>
            <a:r>
              <a:rPr lang="en-US" sz="4400" b="1" dirty="0" err="1">
                <a:solidFill>
                  <a:srgbClr val="000000"/>
                </a:solidFill>
                <a:latin typeface="Aptos" panose="020B0004020202020204" pitchFamily="34" charset="0"/>
                <a:ea typeface="Lexend Exa"/>
                <a:cs typeface="Lexend Exa"/>
                <a:sym typeface="Lexend Exa"/>
              </a:rPr>
              <a:t>gøre</a:t>
            </a:r>
            <a:r>
              <a:rPr lang="en-US" sz="4400" b="1" dirty="0">
                <a:solidFill>
                  <a:srgbClr val="000000"/>
                </a:solidFill>
                <a:latin typeface="Aptos" panose="020B0004020202020204" pitchFamily="34" charset="0"/>
                <a:ea typeface="Lexend Exa"/>
                <a:cs typeface="Lexend Exa"/>
                <a:sym typeface="Lexend Exa"/>
              </a:rPr>
              <a:t>?</a:t>
            </a:r>
          </a:p>
        </p:txBody>
      </p:sp>
      <p:sp>
        <p:nvSpPr>
          <p:cNvPr id="7" name="TextBox 7"/>
          <p:cNvSpPr txBox="1"/>
          <p:nvPr/>
        </p:nvSpPr>
        <p:spPr>
          <a:xfrm>
            <a:off x="9560914" y="4470617"/>
            <a:ext cx="7698386" cy="2414828"/>
          </a:xfrm>
          <a:prstGeom prst="rect">
            <a:avLst/>
          </a:prstGeom>
        </p:spPr>
        <p:txBody>
          <a:bodyPr lIns="0" tIns="0" rIns="0" bIns="0" rtlCol="0" anchor="t">
            <a:spAutoFit/>
          </a:bodyPr>
          <a:lstStyle/>
          <a:p>
            <a:pPr marL="647697" lvl="1" indent="-323848" algn="l">
              <a:lnSpc>
                <a:spcPts val="4799"/>
              </a:lnSpc>
              <a:buFont typeface="Arial"/>
              <a:buChar char="•"/>
            </a:pPr>
            <a:r>
              <a:rPr lang="en-US" sz="2999" dirty="0">
                <a:solidFill>
                  <a:srgbClr val="000000"/>
                </a:solidFill>
                <a:latin typeface="Aptos" panose="020B0004020202020204" pitchFamily="34" charset="0"/>
                <a:ea typeface="Lexend Exa"/>
                <a:cs typeface="Lexend Exa"/>
                <a:sym typeface="Lexend Exa"/>
              </a:rPr>
              <a:t>AI Governance, </a:t>
            </a:r>
            <a:r>
              <a:rPr lang="en-US" sz="2999" dirty="0" err="1">
                <a:solidFill>
                  <a:srgbClr val="000000"/>
                </a:solidFill>
                <a:latin typeface="Aptos" panose="020B0004020202020204" pitchFamily="34" charset="0"/>
                <a:ea typeface="Lexend Exa"/>
                <a:cs typeface="Lexend Exa"/>
                <a:sym typeface="Lexend Exa"/>
              </a:rPr>
              <a:t>Etik</a:t>
            </a:r>
            <a:r>
              <a:rPr lang="en-US" sz="2999" dirty="0">
                <a:solidFill>
                  <a:srgbClr val="000000"/>
                </a:solidFill>
                <a:latin typeface="Aptos" panose="020B0004020202020204" pitchFamily="34" charset="0"/>
                <a:ea typeface="Lexend Exa"/>
                <a:cs typeface="Lexend Exa"/>
                <a:sym typeface="Lexend Exa"/>
              </a:rPr>
              <a:t>, </a:t>
            </a:r>
            <a:r>
              <a:rPr lang="en-US" sz="2999" dirty="0" err="1">
                <a:solidFill>
                  <a:srgbClr val="000000"/>
                </a:solidFill>
                <a:latin typeface="Aptos" panose="020B0004020202020204" pitchFamily="34" charset="0"/>
                <a:ea typeface="Lexend Exa"/>
                <a:cs typeface="Lexend Exa"/>
                <a:sym typeface="Lexend Exa"/>
              </a:rPr>
              <a:t>Transperans</a:t>
            </a:r>
            <a:endParaRPr lang="en-US" sz="2999" dirty="0">
              <a:solidFill>
                <a:srgbClr val="000000"/>
              </a:solidFill>
              <a:latin typeface="Aptos" panose="020B0004020202020204" pitchFamily="34" charset="0"/>
              <a:ea typeface="Lexend Exa"/>
              <a:cs typeface="Lexend Exa"/>
              <a:sym typeface="Lexend Exa"/>
            </a:endParaRPr>
          </a:p>
          <a:p>
            <a:pPr marL="647697" lvl="1" indent="-323848" algn="l">
              <a:lnSpc>
                <a:spcPts val="4799"/>
              </a:lnSpc>
              <a:buFont typeface="Arial"/>
              <a:buChar char="•"/>
            </a:pPr>
            <a:r>
              <a:rPr lang="en-US" sz="2999" dirty="0">
                <a:solidFill>
                  <a:srgbClr val="000000"/>
                </a:solidFill>
                <a:latin typeface="Aptos" panose="020B0004020202020204" pitchFamily="34" charset="0"/>
                <a:ea typeface="Lexend Exa"/>
                <a:cs typeface="Lexend Exa"/>
                <a:sym typeface="Lexend Exa"/>
              </a:rPr>
              <a:t>Game-based Learning - Cultures of Creativity</a:t>
            </a:r>
          </a:p>
          <a:p>
            <a:pPr marL="647697" lvl="1" indent="-323848" algn="l">
              <a:lnSpc>
                <a:spcPts val="4799"/>
              </a:lnSpc>
              <a:buFont typeface="Arial"/>
              <a:buChar char="•"/>
            </a:pPr>
            <a:r>
              <a:rPr lang="en-US" sz="2999" dirty="0" err="1">
                <a:solidFill>
                  <a:srgbClr val="000000"/>
                </a:solidFill>
                <a:latin typeface="Aptos" panose="020B0004020202020204" pitchFamily="34" charset="0"/>
                <a:ea typeface="Lexend Exa"/>
                <a:cs typeface="Lexend Exa"/>
                <a:sym typeface="Lexend Exa"/>
              </a:rPr>
              <a:t>Specialiseret</a:t>
            </a:r>
            <a:r>
              <a:rPr lang="en-US" sz="2999" dirty="0">
                <a:solidFill>
                  <a:srgbClr val="000000"/>
                </a:solidFill>
                <a:latin typeface="Aptos" panose="020B0004020202020204" pitchFamily="34" charset="0"/>
                <a:ea typeface="Lexend Exa"/>
                <a:cs typeface="Lexend Exa"/>
                <a:sym typeface="Lexend Exa"/>
              </a:rPr>
              <a:t> </a:t>
            </a:r>
            <a:r>
              <a:rPr lang="en-US" sz="2999" dirty="0" err="1">
                <a:solidFill>
                  <a:srgbClr val="000000"/>
                </a:solidFill>
                <a:latin typeface="Aptos" panose="020B0004020202020204" pitchFamily="34" charset="0"/>
                <a:ea typeface="Lexend Exa"/>
                <a:cs typeface="Lexend Exa"/>
                <a:sym typeface="Lexend Exa"/>
              </a:rPr>
              <a:t>og</a:t>
            </a:r>
            <a:r>
              <a:rPr lang="en-US" sz="2999" dirty="0">
                <a:solidFill>
                  <a:srgbClr val="000000"/>
                </a:solidFill>
                <a:latin typeface="Aptos" panose="020B0004020202020204" pitchFamily="34" charset="0"/>
                <a:ea typeface="Lexend Exa"/>
                <a:cs typeface="Lexend Exa"/>
                <a:sym typeface="Lexend Exa"/>
              </a:rPr>
              <a:t> </a:t>
            </a:r>
            <a:r>
              <a:rPr lang="en-US" sz="2999" dirty="0" err="1">
                <a:solidFill>
                  <a:srgbClr val="000000"/>
                </a:solidFill>
                <a:latin typeface="Aptos" panose="020B0004020202020204" pitchFamily="34" charset="0"/>
                <a:ea typeface="Lexend Exa"/>
                <a:cs typeface="Lexend Exa"/>
                <a:sym typeface="Lexend Exa"/>
              </a:rPr>
              <a:t>målrettet</a:t>
            </a:r>
            <a:r>
              <a:rPr lang="en-US" sz="2999" dirty="0">
                <a:solidFill>
                  <a:srgbClr val="000000"/>
                </a:solidFill>
                <a:latin typeface="Aptos" panose="020B0004020202020204" pitchFamily="34" charset="0"/>
                <a:ea typeface="Lexend Exa"/>
                <a:cs typeface="Lexend Exa"/>
                <a:sym typeface="Lexend Exa"/>
              </a:rPr>
              <a:t> </a:t>
            </a:r>
            <a:r>
              <a:rPr lang="en-US" sz="2999" dirty="0" err="1">
                <a:solidFill>
                  <a:srgbClr val="000000"/>
                </a:solidFill>
                <a:latin typeface="Aptos" panose="020B0004020202020204" pitchFamily="34" charset="0"/>
                <a:ea typeface="Lexend Exa"/>
                <a:cs typeface="Lexend Exa"/>
                <a:sym typeface="Lexend Exa"/>
              </a:rPr>
              <a:t>træning</a:t>
            </a:r>
            <a:endParaRPr lang="en-US" sz="2999" dirty="0">
              <a:solidFill>
                <a:srgbClr val="000000"/>
              </a:solidFill>
              <a:latin typeface="Aptos" panose="020B0004020202020204" pitchFamily="34" charset="0"/>
              <a:ea typeface="Lexend Exa"/>
              <a:cs typeface="Lexend Exa"/>
              <a:sym typeface="Lexend Ex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9144000" y="1028700"/>
            <a:ext cx="5698998" cy="8229600"/>
          </a:xfrm>
          <a:custGeom>
            <a:avLst/>
            <a:gdLst/>
            <a:ahLst/>
            <a:cxnLst/>
            <a:rect l="l" t="t" r="r" b="b"/>
            <a:pathLst>
              <a:path w="5698998" h="8229600">
                <a:moveTo>
                  <a:pt x="0" y="0"/>
                </a:moveTo>
                <a:lnTo>
                  <a:pt x="5698998" y="0"/>
                </a:lnTo>
                <a:lnTo>
                  <a:pt x="5698998" y="8229600"/>
                </a:lnTo>
                <a:lnTo>
                  <a:pt x="0" y="8229600"/>
                </a:lnTo>
                <a:lnTo>
                  <a:pt x="0" y="0"/>
                </a:lnTo>
                <a:close/>
              </a:path>
            </a:pathLst>
          </a:custGeom>
          <a:blipFill>
            <a:blip r:embed="rId2"/>
            <a:stretch>
              <a:fillRect/>
            </a:stretch>
          </a:blipFill>
        </p:spPr>
        <p:txBody>
          <a:bodyPr/>
          <a:lstStyle/>
          <a:p>
            <a:endParaRPr lang="da-DK"/>
          </a:p>
        </p:txBody>
      </p:sp>
      <p:sp>
        <p:nvSpPr>
          <p:cNvPr id="4" name="Freeform 4"/>
          <p:cNvSpPr/>
          <p:nvPr/>
        </p:nvSpPr>
        <p:spPr>
          <a:xfrm>
            <a:off x="2143385" y="1028700"/>
            <a:ext cx="5729859" cy="8229600"/>
          </a:xfrm>
          <a:custGeom>
            <a:avLst/>
            <a:gdLst/>
            <a:ahLst/>
            <a:cxnLst/>
            <a:rect l="l" t="t" r="r" b="b"/>
            <a:pathLst>
              <a:path w="5729859" h="8229600">
                <a:moveTo>
                  <a:pt x="0" y="0"/>
                </a:moveTo>
                <a:lnTo>
                  <a:pt x="5729859" y="0"/>
                </a:lnTo>
                <a:lnTo>
                  <a:pt x="5729859" y="8229600"/>
                </a:lnTo>
                <a:lnTo>
                  <a:pt x="0" y="8229600"/>
                </a:lnTo>
                <a:lnTo>
                  <a:pt x="0" y="0"/>
                </a:lnTo>
                <a:close/>
              </a:path>
            </a:pathLst>
          </a:custGeom>
          <a:blipFill>
            <a:blip r:embed="rId3"/>
            <a:stretch>
              <a:fillRect/>
            </a:stretch>
          </a:blipFill>
        </p:spPr>
        <p:txBody>
          <a:bodyPr/>
          <a:lstStyle/>
          <a:p>
            <a:endParaRPr lang="da-DK"/>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ext uri="{D42A27DB-BD31-4B8C-83A1-F6EECF244321}">
                <p14:modId xmlns:p14="http://schemas.microsoft.com/office/powerpoint/2010/main" val="2922589618"/>
              </p:ext>
            </p:extLst>
          </p:nvPr>
        </p:nvGraphicFramePr>
        <p:xfrm>
          <a:off x="1155052" y="824882"/>
          <a:ext cx="16104248" cy="7952228"/>
        </p:xfrm>
        <a:graphic>
          <a:graphicData uri="http://schemas.openxmlformats.org/drawingml/2006/table">
            <a:tbl>
              <a:tblPr/>
              <a:tblGrid>
                <a:gridCol w="8052124">
                  <a:extLst>
                    <a:ext uri="{9D8B030D-6E8A-4147-A177-3AD203B41FA5}">
                      <a16:colId xmlns:a16="http://schemas.microsoft.com/office/drawing/2014/main" val="20000"/>
                    </a:ext>
                  </a:extLst>
                </a:gridCol>
                <a:gridCol w="8052124">
                  <a:extLst>
                    <a:ext uri="{9D8B030D-6E8A-4147-A177-3AD203B41FA5}">
                      <a16:colId xmlns:a16="http://schemas.microsoft.com/office/drawing/2014/main" val="20001"/>
                    </a:ext>
                  </a:extLst>
                </a:gridCol>
              </a:tblGrid>
              <a:tr h="803952">
                <a:tc>
                  <a:txBody>
                    <a:bodyPr/>
                    <a:lstStyle/>
                    <a:p>
                      <a:pPr algn="ctr">
                        <a:lnSpc>
                          <a:spcPts val="2380"/>
                        </a:lnSpc>
                        <a:defRPr/>
                      </a:pPr>
                      <a:r>
                        <a:rPr lang="en-US" sz="1700" b="1" dirty="0" err="1">
                          <a:solidFill>
                            <a:srgbClr val="000000"/>
                          </a:solidFill>
                          <a:latin typeface="Aptos" panose="020B0004020202020204" pitchFamily="34" charset="0"/>
                          <a:ea typeface="Lexend Exa"/>
                          <a:cs typeface="Lexend Exa"/>
                          <a:sym typeface="Lexend Exa"/>
                        </a:rPr>
                        <a:t>Hvem</a:t>
                      </a:r>
                      <a:r>
                        <a:rPr lang="en-US" sz="1700" b="1" dirty="0">
                          <a:solidFill>
                            <a:srgbClr val="000000"/>
                          </a:solidFill>
                          <a:latin typeface="Aptos" panose="020B0004020202020204" pitchFamily="34" charset="0"/>
                          <a:ea typeface="Lexend Exa"/>
                          <a:cs typeface="Lexend Exa"/>
                          <a:sym typeface="Lexend Exa"/>
                        </a:rPr>
                        <a:t>/</a:t>
                      </a:r>
                      <a:r>
                        <a:rPr lang="en-US" sz="1700" b="1" dirty="0" err="1">
                          <a:solidFill>
                            <a:srgbClr val="000000"/>
                          </a:solidFill>
                          <a:latin typeface="Aptos" panose="020B0004020202020204" pitchFamily="34" charset="0"/>
                          <a:ea typeface="Lexend Exa"/>
                          <a:cs typeface="Lexend Exa"/>
                          <a:sym typeface="Lexend Exa"/>
                        </a:rPr>
                        <a:t>Hvad</a:t>
                      </a:r>
                      <a:r>
                        <a:rPr lang="en-US" sz="1700" b="1" dirty="0">
                          <a:solidFill>
                            <a:srgbClr val="000000"/>
                          </a:solidFill>
                          <a:latin typeface="Aptos" panose="020B0004020202020204" pitchFamily="34" charset="0"/>
                          <a:ea typeface="Lexend Exa"/>
                          <a:cs typeface="Lexend Exa"/>
                          <a:sym typeface="Lexend Exa"/>
                        </a:rPr>
                        <a:t> </a:t>
                      </a:r>
                      <a:r>
                        <a:rPr lang="en-US" sz="1700" b="1" dirty="0" err="1">
                          <a:solidFill>
                            <a:srgbClr val="000000"/>
                          </a:solidFill>
                          <a:latin typeface="Aptos" panose="020B0004020202020204" pitchFamily="34" charset="0"/>
                          <a:ea typeface="Lexend Exa"/>
                          <a:cs typeface="Lexend Exa"/>
                          <a:sym typeface="Lexend Exa"/>
                        </a:rPr>
                        <a:t>og</a:t>
                      </a:r>
                      <a:r>
                        <a:rPr lang="en-US" sz="1700" b="1" dirty="0">
                          <a:solidFill>
                            <a:srgbClr val="000000"/>
                          </a:solidFill>
                          <a:latin typeface="Aptos" panose="020B0004020202020204" pitchFamily="34" charset="0"/>
                          <a:ea typeface="Lexend Exa"/>
                          <a:cs typeface="Lexend Exa"/>
                          <a:sym typeface="Lexend Exa"/>
                        </a:rPr>
                        <a:t> </a:t>
                      </a:r>
                      <a:r>
                        <a:rPr lang="en-US" sz="1700" b="1" dirty="0" err="1">
                          <a:solidFill>
                            <a:srgbClr val="000000"/>
                          </a:solidFill>
                          <a:latin typeface="Aptos" panose="020B0004020202020204" pitchFamily="34" charset="0"/>
                          <a:ea typeface="Lexend Exa"/>
                          <a:cs typeface="Lexend Exa"/>
                          <a:sym typeface="Lexend Exa"/>
                        </a:rPr>
                        <a:t>Hvorfor</a:t>
                      </a:r>
                      <a:r>
                        <a:rPr lang="en-US" sz="1700" b="1" dirty="0">
                          <a:solidFill>
                            <a:srgbClr val="000000"/>
                          </a:solidFill>
                          <a:latin typeface="Aptos" panose="020B0004020202020204" pitchFamily="34" charset="0"/>
                          <a:ea typeface="Lexend Exa"/>
                          <a:cs typeface="Lexend Exa"/>
                          <a:sym typeface="Lexend Exa"/>
                        </a:rPr>
                        <a:t>?</a:t>
                      </a:r>
                      <a:endParaRPr lang="en-US" sz="1100" b="1" dirty="0">
                        <a:latin typeface="Aptos" panose="020B0004020202020204" pitchFamily="34" charset="0"/>
                      </a:endParaRP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solidFill>
                      <a:srgbClr val="FFEBCD"/>
                    </a:solidFill>
                  </a:tcPr>
                </a:tc>
                <a:tc>
                  <a:txBody>
                    <a:bodyPr/>
                    <a:lstStyle/>
                    <a:p>
                      <a:pPr algn="ctr">
                        <a:lnSpc>
                          <a:spcPts val="2380"/>
                        </a:lnSpc>
                        <a:defRPr/>
                      </a:pPr>
                      <a:r>
                        <a:rPr lang="en-US" sz="1700" b="1" dirty="0">
                          <a:solidFill>
                            <a:srgbClr val="000000"/>
                          </a:solidFill>
                          <a:latin typeface="Aptos" panose="020B0004020202020204" pitchFamily="34" charset="0"/>
                          <a:ea typeface="Lexend Exa"/>
                          <a:cs typeface="Lexend Exa"/>
                          <a:sym typeface="Lexend Exa"/>
                        </a:rPr>
                        <a:t>Links: </a:t>
                      </a:r>
                      <a:r>
                        <a:rPr lang="en-US" sz="1700" b="1" dirty="0" err="1">
                          <a:solidFill>
                            <a:srgbClr val="000000"/>
                          </a:solidFill>
                          <a:latin typeface="Aptos" panose="020B0004020202020204" pitchFamily="34" charset="0"/>
                          <a:ea typeface="Lexend Exa"/>
                          <a:cs typeface="Lexend Exa"/>
                          <a:sym typeface="Lexend Exa"/>
                        </a:rPr>
                        <a:t>Websider</a:t>
                      </a:r>
                      <a:r>
                        <a:rPr lang="en-US" sz="1700" b="1" dirty="0">
                          <a:solidFill>
                            <a:srgbClr val="000000"/>
                          </a:solidFill>
                          <a:latin typeface="Aptos" panose="020B0004020202020204" pitchFamily="34" charset="0"/>
                          <a:ea typeface="Lexend Exa"/>
                          <a:cs typeface="Lexend Exa"/>
                          <a:sym typeface="Lexend Exa"/>
                        </a:rPr>
                        <a:t> + </a:t>
                      </a:r>
                      <a:r>
                        <a:rPr lang="en-US" sz="1700" b="1" dirty="0" err="1">
                          <a:solidFill>
                            <a:srgbClr val="000000"/>
                          </a:solidFill>
                          <a:latin typeface="Aptos" panose="020B0004020202020204" pitchFamily="34" charset="0"/>
                          <a:ea typeface="Lexend Exa"/>
                          <a:cs typeface="Lexend Exa"/>
                          <a:sym typeface="Lexend Exa"/>
                        </a:rPr>
                        <a:t>SoMe</a:t>
                      </a:r>
                      <a:endParaRPr lang="en-US" sz="1100" b="1" dirty="0">
                        <a:latin typeface="Aptos" panose="020B0004020202020204" pitchFamily="34" charset="0"/>
                      </a:endParaRP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solidFill>
                      <a:srgbClr val="FFEBCD"/>
                    </a:solidFill>
                  </a:tcPr>
                </a:tc>
                <a:extLst>
                  <a:ext uri="{0D108BD9-81ED-4DB2-BD59-A6C34878D82A}">
                    <a16:rowId xmlns:a16="http://schemas.microsoft.com/office/drawing/2014/main" val="10000"/>
                  </a:ext>
                </a:extLst>
              </a:tr>
              <a:tr h="1397345">
                <a:tc>
                  <a:txBody>
                    <a:bodyPr/>
                    <a:lstStyle/>
                    <a:p>
                      <a:pPr algn="ctr">
                        <a:lnSpc>
                          <a:spcPts val="2380"/>
                        </a:lnSpc>
                        <a:defRPr/>
                      </a:pPr>
                      <a:r>
                        <a:rPr lang="en-US" sz="1700" dirty="0">
                          <a:solidFill>
                            <a:srgbClr val="000000"/>
                          </a:solidFill>
                          <a:latin typeface="Aptos" panose="020B0004020202020204" pitchFamily="34" charset="0"/>
                          <a:ea typeface="Lexend Exa"/>
                          <a:cs typeface="Lexend Exa"/>
                          <a:sym typeface="Lexend Exa"/>
                        </a:rPr>
                        <a:t>Ethan Mollick</a:t>
                      </a:r>
                      <a:endParaRPr lang="en-US" sz="1100" dirty="0">
                        <a:latin typeface="Aptos" panose="020B0004020202020204" pitchFamily="34" charset="0"/>
                      </a:endParaRPr>
                    </a:p>
                    <a:p>
                      <a:pPr algn="ctr">
                        <a:lnSpc>
                          <a:spcPts val="2380"/>
                        </a:lnSpc>
                      </a:pPr>
                      <a:r>
                        <a:rPr lang="en-US" sz="1700" dirty="0">
                          <a:solidFill>
                            <a:srgbClr val="000000"/>
                          </a:solidFill>
                          <a:latin typeface="Aptos" panose="020B0004020202020204" pitchFamily="34" charset="0"/>
                          <a:ea typeface="Lexend Exa"/>
                          <a:cs typeface="Lexend Exa"/>
                          <a:sym typeface="Lexend Exa"/>
                        </a:rPr>
                        <a:t>En </a:t>
                      </a:r>
                      <a:r>
                        <a:rPr lang="en-US" sz="1700" dirty="0" err="1">
                          <a:solidFill>
                            <a:srgbClr val="000000"/>
                          </a:solidFill>
                          <a:latin typeface="Aptos" panose="020B0004020202020204" pitchFamily="34" charset="0"/>
                          <a:ea typeface="Lexend Exa"/>
                          <a:cs typeface="Lexend Exa"/>
                          <a:sym typeface="Lexend Exa"/>
                        </a:rPr>
                        <a:t>af</a:t>
                      </a:r>
                      <a:r>
                        <a:rPr lang="en-US" sz="1700" dirty="0">
                          <a:solidFill>
                            <a:srgbClr val="000000"/>
                          </a:solidFill>
                          <a:latin typeface="Aptos" panose="020B0004020202020204" pitchFamily="34" charset="0"/>
                          <a:ea typeface="Lexend Exa"/>
                          <a:cs typeface="Lexend Exa"/>
                          <a:sym typeface="Lexend Exa"/>
                        </a:rPr>
                        <a:t> de </a:t>
                      </a:r>
                      <a:r>
                        <a:rPr lang="en-US" sz="1700" dirty="0" err="1">
                          <a:solidFill>
                            <a:srgbClr val="000000"/>
                          </a:solidFill>
                          <a:latin typeface="Aptos" panose="020B0004020202020204" pitchFamily="34" charset="0"/>
                          <a:ea typeface="Lexend Exa"/>
                          <a:cs typeface="Lexend Exa"/>
                          <a:sym typeface="Lexend Exa"/>
                        </a:rPr>
                        <a:t>største</a:t>
                      </a:r>
                      <a:r>
                        <a:rPr lang="en-US" sz="1700" dirty="0">
                          <a:solidFill>
                            <a:srgbClr val="000000"/>
                          </a:solidFill>
                          <a:latin typeface="Aptos" panose="020B0004020202020204" pitchFamily="34" charset="0"/>
                          <a:ea typeface="Lexend Exa"/>
                          <a:cs typeface="Lexend Exa"/>
                          <a:sym typeface="Lexend Exa"/>
                        </a:rPr>
                        <a:t> stemmer </a:t>
                      </a:r>
                      <a:r>
                        <a:rPr lang="en-US" sz="1700" dirty="0" err="1">
                          <a:solidFill>
                            <a:srgbClr val="000000"/>
                          </a:solidFill>
                          <a:latin typeface="Aptos" panose="020B0004020202020204" pitchFamily="34" charset="0"/>
                          <a:ea typeface="Lexend Exa"/>
                          <a:cs typeface="Lexend Exa"/>
                          <a:sym typeface="Lexend Exa"/>
                        </a:rPr>
                        <a:t>på</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emnet</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i</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amerikansk</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akademia</a:t>
                      </a:r>
                      <a:r>
                        <a:rPr lang="en-US" sz="1700" dirty="0">
                          <a:solidFill>
                            <a:srgbClr val="000000"/>
                          </a:solidFill>
                          <a:latin typeface="Aptos" panose="020B0004020202020204" pitchFamily="34" charset="0"/>
                          <a:ea typeface="Lexend Exa"/>
                          <a:cs typeface="Lexend Exa"/>
                          <a:sym typeface="Lexend Exa"/>
                        </a:rPr>
                        <a:t>.</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l">
                        <a:lnSpc>
                          <a:spcPts val="2379"/>
                        </a:lnSpc>
                        <a:defRPr/>
                      </a:pPr>
                      <a:r>
                        <a:rPr lang="en-US" sz="1699">
                          <a:solidFill>
                            <a:srgbClr val="000000"/>
                          </a:solidFill>
                          <a:latin typeface="Aptos" panose="020B0004020202020204" pitchFamily="34" charset="0"/>
                          <a:ea typeface="Lexend Exa"/>
                          <a:cs typeface="Lexend Exa"/>
                          <a:sym typeface="Lexend Exa"/>
                        </a:rPr>
                        <a:t>Blog: </a:t>
                      </a:r>
                      <a:r>
                        <a:rPr lang="en-US" sz="1699" u="sng">
                          <a:solidFill>
                            <a:srgbClr val="000000"/>
                          </a:solidFill>
                          <a:latin typeface="Aptos" panose="020B0004020202020204" pitchFamily="34" charset="0"/>
                          <a:ea typeface="Lexend Exa"/>
                          <a:cs typeface="Lexend Exa"/>
                          <a:sym typeface="Lexend Exa"/>
                          <a:hlinkClick r:id="rId2" tooltip="https://www.oneusefulthing.org"/>
                        </a:rPr>
                        <a:t>https://www.oneusefulthing.org/</a:t>
                      </a:r>
                      <a:endParaRPr lang="en-US" sz="1100">
                        <a:latin typeface="Aptos" panose="020B0004020202020204" pitchFamily="34" charset="0"/>
                      </a:endParaRPr>
                    </a:p>
                    <a:p>
                      <a:pPr algn="l">
                        <a:lnSpc>
                          <a:spcPts val="2379"/>
                        </a:lnSpc>
                      </a:pPr>
                      <a:r>
                        <a:rPr lang="en-US" sz="1699">
                          <a:solidFill>
                            <a:srgbClr val="000000"/>
                          </a:solidFill>
                          <a:latin typeface="Aptos" panose="020B0004020202020204" pitchFamily="34" charset="0"/>
                          <a:ea typeface="Lexend Exa"/>
                          <a:cs typeface="Lexend Exa"/>
                          <a:sym typeface="Lexend Exa"/>
                        </a:rPr>
                        <a:t>Resources: </a:t>
                      </a:r>
                      <a:r>
                        <a:rPr lang="en-US" sz="1699" u="sng">
                          <a:solidFill>
                            <a:srgbClr val="000000"/>
                          </a:solidFill>
                          <a:latin typeface="Aptos" panose="020B0004020202020204" pitchFamily="34" charset="0"/>
                          <a:ea typeface="Lexend Exa"/>
                          <a:cs typeface="Lexend Exa"/>
                          <a:sym typeface="Lexend Exa"/>
                          <a:hlinkClick r:id="rId3" tooltip="https://www.moreusefulthings.com"/>
                        </a:rPr>
                        <a:t>https://www.moreusefulthings.com/</a:t>
                      </a:r>
                    </a:p>
                    <a:p>
                      <a:pPr algn="l">
                        <a:lnSpc>
                          <a:spcPts val="2379"/>
                        </a:lnSpc>
                      </a:pPr>
                      <a:endParaRPr lang="en-US" sz="1699" u="sng">
                        <a:solidFill>
                          <a:srgbClr val="000000"/>
                        </a:solidFill>
                        <a:latin typeface="Aptos" panose="020B0004020202020204" pitchFamily="34" charset="0"/>
                        <a:ea typeface="Lexend Exa"/>
                        <a:cs typeface="Lexend Exa"/>
                        <a:sym typeface="Lexend Exa"/>
                        <a:hlinkClick r:id="rId3" tooltip="https://www.moreusefulthings.com"/>
                      </a:endParaRP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1"/>
                  </a:ext>
                </a:extLst>
              </a:tr>
              <a:tr h="1694041">
                <a:tc>
                  <a:txBody>
                    <a:bodyPr/>
                    <a:lstStyle/>
                    <a:p>
                      <a:pPr algn="ctr">
                        <a:lnSpc>
                          <a:spcPts val="2380"/>
                        </a:lnSpc>
                        <a:defRPr/>
                      </a:pPr>
                      <a:r>
                        <a:rPr lang="en-US" sz="1700" dirty="0" err="1">
                          <a:solidFill>
                            <a:srgbClr val="000000"/>
                          </a:solidFill>
                          <a:latin typeface="Aptos" panose="020B0004020202020204" pitchFamily="34" charset="0"/>
                          <a:ea typeface="Lexend Exa"/>
                          <a:cs typeface="Lexend Exa"/>
                          <a:sym typeface="Lexend Exa"/>
                        </a:rPr>
                        <a:t>Viden.ai</a:t>
                      </a:r>
                      <a:endParaRPr lang="en-US" sz="1100" dirty="0">
                        <a:latin typeface="Aptos" panose="020B0004020202020204" pitchFamily="34" charset="0"/>
                      </a:endParaRPr>
                    </a:p>
                    <a:p>
                      <a:pPr algn="ctr">
                        <a:lnSpc>
                          <a:spcPts val="2380"/>
                        </a:lnSpc>
                      </a:pPr>
                      <a:r>
                        <a:rPr lang="en-US" sz="1700" dirty="0" err="1">
                          <a:solidFill>
                            <a:srgbClr val="000000"/>
                          </a:solidFill>
                          <a:latin typeface="Aptos" panose="020B0004020202020204" pitchFamily="34" charset="0"/>
                          <a:ea typeface="Lexend Exa"/>
                          <a:cs typeface="Lexend Exa"/>
                          <a:sym typeface="Lexend Exa"/>
                        </a:rPr>
                        <a:t>Hver</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uge</a:t>
                      </a:r>
                      <a:r>
                        <a:rPr lang="en-US" sz="1700" dirty="0">
                          <a:solidFill>
                            <a:srgbClr val="000000"/>
                          </a:solidFill>
                          <a:latin typeface="Aptos" panose="020B0004020202020204" pitchFamily="34" charset="0"/>
                          <a:ea typeface="Lexend Exa"/>
                          <a:cs typeface="Lexend Exa"/>
                          <a:sym typeface="Lexend Exa"/>
                        </a:rPr>
                        <a:t> et overview </a:t>
                      </a:r>
                      <a:r>
                        <a:rPr lang="en-US" sz="1700" dirty="0" err="1">
                          <a:solidFill>
                            <a:srgbClr val="000000"/>
                          </a:solidFill>
                          <a:latin typeface="Aptos" panose="020B0004020202020204" pitchFamily="34" charset="0"/>
                          <a:ea typeface="Lexend Exa"/>
                          <a:cs typeface="Lexend Exa"/>
                          <a:sym typeface="Lexend Exa"/>
                        </a:rPr>
                        <a:t>af</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danske</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og</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internationale</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nyheder</a:t>
                      </a:r>
                      <a:r>
                        <a:rPr lang="en-US" sz="1700" dirty="0">
                          <a:solidFill>
                            <a:srgbClr val="000000"/>
                          </a:solidFill>
                          <a:latin typeface="Aptos" panose="020B0004020202020204" pitchFamily="34" charset="0"/>
                          <a:ea typeface="Lexend Exa"/>
                          <a:cs typeface="Lexend Exa"/>
                          <a:sym typeface="Lexend Exa"/>
                        </a:rPr>
                        <a:t> om GenAI, men med </a:t>
                      </a:r>
                      <a:r>
                        <a:rPr lang="en-US" sz="1700" dirty="0" err="1">
                          <a:solidFill>
                            <a:srgbClr val="000000"/>
                          </a:solidFill>
                          <a:latin typeface="Aptos" panose="020B0004020202020204" pitchFamily="34" charset="0"/>
                          <a:ea typeface="Lexend Exa"/>
                          <a:cs typeface="Lexend Exa"/>
                          <a:sym typeface="Lexend Exa"/>
                        </a:rPr>
                        <a:t>en</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vinkel</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på</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læring</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og</a:t>
                      </a:r>
                      <a:r>
                        <a:rPr lang="en-US" sz="1700" dirty="0">
                          <a:solidFill>
                            <a:srgbClr val="000000"/>
                          </a:solidFill>
                          <a:latin typeface="Aptos" panose="020B0004020202020204" pitchFamily="34" charset="0"/>
                          <a:ea typeface="Lexend Exa"/>
                          <a:cs typeface="Lexend Exa"/>
                          <a:sym typeface="Lexend Exa"/>
                        </a:rPr>
                        <a:t> </a:t>
                      </a:r>
                      <a:r>
                        <a:rPr lang="en-US" sz="1700" dirty="0" err="1">
                          <a:solidFill>
                            <a:srgbClr val="000000"/>
                          </a:solidFill>
                          <a:latin typeface="Aptos" panose="020B0004020202020204" pitchFamily="34" charset="0"/>
                          <a:ea typeface="Lexend Exa"/>
                          <a:cs typeface="Lexend Exa"/>
                          <a:sym typeface="Lexend Exa"/>
                        </a:rPr>
                        <a:t>uddannelse</a:t>
                      </a:r>
                      <a:endParaRPr lang="en-US" sz="1700" dirty="0">
                        <a:solidFill>
                          <a:srgbClr val="000000"/>
                        </a:solidFill>
                        <a:latin typeface="Aptos" panose="020B0004020202020204" pitchFamily="34" charset="0"/>
                        <a:ea typeface="Lexend Exa"/>
                        <a:cs typeface="Lexend Exa"/>
                        <a:sym typeface="Lexend Exa"/>
                      </a:endParaRP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Aptos" panose="020B0004020202020204" pitchFamily="34" charset="0"/>
                          <a:ea typeface="Lexend Exa"/>
                          <a:cs typeface="Lexend Exa"/>
                          <a:sym typeface="Lexend Exa"/>
                        </a:rPr>
                        <a:t>Web: http://viden.ai </a:t>
                      </a:r>
                      <a:endParaRPr lang="en-US" sz="1100">
                        <a:latin typeface="Aptos" panose="020B0004020202020204" pitchFamily="34" charset="0"/>
                      </a:endParaRP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2"/>
                  </a:ext>
                </a:extLst>
              </a:tr>
              <a:tr h="1990738">
                <a:tc>
                  <a:txBody>
                    <a:bodyPr/>
                    <a:lstStyle/>
                    <a:p>
                      <a:pPr algn="ctr">
                        <a:lnSpc>
                          <a:spcPts val="2380"/>
                        </a:lnSpc>
                        <a:defRPr/>
                      </a:pPr>
                      <a:r>
                        <a:rPr lang="en-US" sz="1700">
                          <a:solidFill>
                            <a:srgbClr val="000000"/>
                          </a:solidFill>
                          <a:latin typeface="Aptos" panose="020B0004020202020204" pitchFamily="34" charset="0"/>
                          <a:ea typeface="Lexend Exa"/>
                          <a:cs typeface="Lexend Exa"/>
                          <a:sym typeface="Lexend Exa"/>
                        </a:rPr>
                        <a:t>Niel Selwyn</a:t>
                      </a:r>
                      <a:endParaRPr lang="en-US" sz="1100">
                        <a:latin typeface="Aptos" panose="020B0004020202020204" pitchFamily="34" charset="0"/>
                      </a:endParaRPr>
                    </a:p>
                    <a:p>
                      <a:pPr algn="ctr">
                        <a:lnSpc>
                          <a:spcPts val="2380"/>
                        </a:lnSpc>
                      </a:pPr>
                      <a:r>
                        <a:rPr lang="en-US" sz="1700">
                          <a:solidFill>
                            <a:srgbClr val="000000"/>
                          </a:solidFill>
                          <a:latin typeface="Aptos" panose="020B0004020202020204" pitchFamily="34" charset="0"/>
                          <a:ea typeface="Lexend Exa"/>
                          <a:cs typeface="Lexend Exa"/>
                          <a:sym typeface="Lexend Exa"/>
                        </a:rPr>
                        <a:t>Arbejdet i 30 år på integration af teknologi i uddannelse. Prof. v. Monash University</a:t>
                      </a:r>
                    </a:p>
                    <a:p>
                      <a:pPr marL="367031" lvl="1" indent="-183515" algn="l">
                        <a:lnSpc>
                          <a:spcPts val="2380"/>
                        </a:lnSpc>
                        <a:buFont typeface="Arial"/>
                        <a:buChar char="•"/>
                      </a:pPr>
                      <a:r>
                        <a:rPr lang="en-US" sz="1700">
                          <a:solidFill>
                            <a:srgbClr val="000000"/>
                          </a:solidFill>
                          <a:latin typeface="Aptos" panose="020B0004020202020204" pitchFamily="34" charset="0"/>
                          <a:ea typeface="Lexend Exa"/>
                          <a:cs typeface="Lexend Exa"/>
                          <a:sym typeface="Lexend Exa"/>
                        </a:rPr>
                        <a:t>artikel+bog om Digital Degrowth</a:t>
                      </a:r>
                    </a:p>
                    <a:p>
                      <a:pPr marL="367031" lvl="1" indent="-183515" algn="l">
                        <a:lnSpc>
                          <a:spcPts val="2380"/>
                        </a:lnSpc>
                        <a:buFont typeface="Arial"/>
                        <a:buChar char="•"/>
                      </a:pPr>
                      <a:r>
                        <a:rPr lang="en-US" sz="1700">
                          <a:solidFill>
                            <a:srgbClr val="000000"/>
                          </a:solidFill>
                          <a:latin typeface="Aptos" panose="020B0004020202020204" pitchFamily="34" charset="0"/>
                          <a:ea typeface="Lexend Exa"/>
                          <a:cs typeface="Lexend Exa"/>
                          <a:sym typeface="Lexend Exa"/>
                        </a:rPr>
                        <a:t>“AI Dilemmas for teachers”</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380"/>
                        </a:lnSpc>
                        <a:defRPr/>
                      </a:pPr>
                      <a:r>
                        <a:rPr lang="en-US" sz="1700">
                          <a:solidFill>
                            <a:srgbClr val="000000"/>
                          </a:solidFill>
                          <a:latin typeface="Aptos" panose="020B0004020202020204" pitchFamily="34" charset="0"/>
                          <a:ea typeface="Lexend Exa"/>
                          <a:cs typeface="Lexend Exa"/>
                          <a:sym typeface="Lexend Exa"/>
                        </a:rPr>
                        <a:t>https://bsky.app/profile/neilselwyn.bsky.social</a:t>
                      </a:r>
                      <a:endParaRPr lang="en-US" sz="1100">
                        <a:latin typeface="Aptos" panose="020B0004020202020204" pitchFamily="34" charset="0"/>
                      </a:endParaRP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r h="2066152">
                <a:tc>
                  <a:txBody>
                    <a:bodyPr/>
                    <a:lstStyle/>
                    <a:p>
                      <a:pPr algn="ctr">
                        <a:lnSpc>
                          <a:spcPts val="2380"/>
                        </a:lnSpc>
                        <a:defRPr/>
                      </a:pPr>
                      <a:r>
                        <a:rPr lang="en-US" sz="1700">
                          <a:solidFill>
                            <a:srgbClr val="000000"/>
                          </a:solidFill>
                          <a:latin typeface="Aptos" panose="020B0004020202020204" pitchFamily="34" charset="0"/>
                          <a:ea typeface="Lexend Exa"/>
                          <a:cs typeface="Lexend Exa"/>
                          <a:sym typeface="Lexend Exa"/>
                        </a:rPr>
                        <a:t>Jeppe Bundsgaard (DPU)</a:t>
                      </a:r>
                      <a:endParaRPr lang="en-US" sz="1100">
                        <a:latin typeface="Aptos" panose="020B0004020202020204" pitchFamily="34" charset="0"/>
                      </a:endParaRPr>
                    </a:p>
                    <a:p>
                      <a:pPr algn="ctr">
                        <a:lnSpc>
                          <a:spcPts val="2380"/>
                        </a:lnSpc>
                      </a:pPr>
                      <a:r>
                        <a:rPr lang="en-US" sz="1700">
                          <a:solidFill>
                            <a:srgbClr val="000000"/>
                          </a:solidFill>
                          <a:latin typeface="Aptos" panose="020B0004020202020204" pitchFamily="34" charset="0"/>
                          <a:ea typeface="Lexend Exa"/>
                          <a:cs typeface="Lexend Exa"/>
                          <a:sym typeface="Lexend Exa"/>
                        </a:rPr>
                        <a:t>Dansk stemme på området, taler især didaktik, men også samfund.</a:t>
                      </a: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tc>
                  <a:txBody>
                    <a:bodyPr/>
                    <a:lstStyle/>
                    <a:p>
                      <a:pPr algn="ctr">
                        <a:lnSpc>
                          <a:spcPts val="2380"/>
                        </a:lnSpc>
                        <a:defRPr/>
                      </a:pPr>
                      <a:r>
                        <a:rPr lang="en-US" sz="1700" dirty="0">
                          <a:solidFill>
                            <a:srgbClr val="000000"/>
                          </a:solidFill>
                          <a:latin typeface="Aptos" panose="020B0004020202020204" pitchFamily="34" charset="0"/>
                          <a:ea typeface="Lexend Exa"/>
                          <a:cs typeface="Lexend Exa"/>
                          <a:sym typeface="Lexend Exa"/>
                        </a:rPr>
                        <a:t>Mastodon/Bluesky: </a:t>
                      </a:r>
                      <a:r>
                        <a:rPr lang="en-US" sz="1700" dirty="0" err="1">
                          <a:solidFill>
                            <a:srgbClr val="000000"/>
                          </a:solidFill>
                          <a:latin typeface="Aptos" panose="020B0004020202020204" pitchFamily="34" charset="0"/>
                          <a:ea typeface="Lexend Exa"/>
                          <a:cs typeface="Lexend Exa"/>
                          <a:sym typeface="Lexend Exa"/>
                        </a:rPr>
                        <a:t>jeppe@uddannelse.social</a:t>
                      </a:r>
                      <a:endParaRPr lang="en-US" sz="1100" dirty="0">
                        <a:latin typeface="Aptos" panose="020B0004020202020204" pitchFamily="34" charset="0"/>
                      </a:endParaRPr>
                    </a:p>
                  </a:txBody>
                  <a:tcPr marL="190500" marR="190500" marT="190500" marB="190500" anchor="ctr">
                    <a:lnL w="38100" cap="flat" cmpd="sng" algn="ctr">
                      <a:solidFill>
                        <a:srgbClr val="FFD699"/>
                      </a:solidFill>
                      <a:prstDash val="solid"/>
                      <a:round/>
                      <a:headEnd type="none" w="med" len="med"/>
                      <a:tailEnd type="none" w="med" len="med"/>
                    </a:lnL>
                    <a:lnR w="38100" cap="flat" cmpd="sng" algn="ctr">
                      <a:solidFill>
                        <a:srgbClr val="FFD699"/>
                      </a:solidFill>
                      <a:prstDash val="solid"/>
                      <a:round/>
                      <a:headEnd type="none" w="med" len="med"/>
                      <a:tailEnd type="none" w="med" len="med"/>
                    </a:lnR>
                    <a:lnT w="38100" cap="flat" cmpd="sng" algn="ctr">
                      <a:solidFill>
                        <a:srgbClr val="FFD699"/>
                      </a:solidFill>
                      <a:prstDash val="solid"/>
                      <a:round/>
                      <a:headEnd type="none" w="med" len="med"/>
                      <a:tailEnd type="none" w="med" len="med"/>
                    </a:lnT>
                    <a:lnB w="3810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da-DK"/>
          </a:p>
        </p:txBody>
      </p:sp>
      <p:sp>
        <p:nvSpPr>
          <p:cNvPr id="3" name="TextBox 3"/>
          <p:cNvSpPr txBox="1"/>
          <p:nvPr/>
        </p:nvSpPr>
        <p:spPr>
          <a:xfrm>
            <a:off x="5616575" y="3469640"/>
            <a:ext cx="7054850" cy="3221779"/>
          </a:xfrm>
          <a:prstGeom prst="rect">
            <a:avLst/>
          </a:prstGeom>
        </p:spPr>
        <p:txBody>
          <a:bodyPr lIns="0" tIns="0" rIns="0" bIns="0" rtlCol="0" anchor="t">
            <a:spAutoFit/>
          </a:bodyPr>
          <a:lstStyle/>
          <a:p>
            <a:pPr algn="ctr">
              <a:lnSpc>
                <a:spcPts val="12880"/>
              </a:lnSpc>
            </a:pPr>
            <a:r>
              <a:rPr lang="en-US" sz="9200" b="1" dirty="0">
                <a:solidFill>
                  <a:srgbClr val="FFFDFC"/>
                </a:solidFill>
                <a:latin typeface="Aptos" panose="020B0004020202020204" pitchFamily="34" charset="0"/>
                <a:ea typeface="Lexend Exa"/>
                <a:cs typeface="Lexend Exa"/>
                <a:sym typeface="Lexend Exa"/>
              </a:rPr>
              <a:t>Article 4</a:t>
            </a:r>
          </a:p>
          <a:p>
            <a:pPr algn="ctr">
              <a:lnSpc>
                <a:spcPts val="12880"/>
              </a:lnSpc>
            </a:pPr>
            <a:r>
              <a:rPr lang="en-US" sz="9200" b="1" dirty="0">
                <a:solidFill>
                  <a:srgbClr val="FFFDFC"/>
                </a:solidFill>
                <a:latin typeface="Aptos" panose="020B0004020202020204" pitchFamily="34" charset="0"/>
                <a:ea typeface="Lexend Exa"/>
                <a:cs typeface="Lexend Exa"/>
                <a:sym typeface="Lexend Exa"/>
              </a:rPr>
              <a:t>Unpacked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513552"/>
            <a:ext cx="16204549" cy="7571944"/>
          </a:xfrm>
          <a:custGeom>
            <a:avLst/>
            <a:gdLst/>
            <a:ahLst/>
            <a:cxnLst/>
            <a:rect l="l" t="t" r="r" b="b"/>
            <a:pathLst>
              <a:path w="16204549" h="7571944">
                <a:moveTo>
                  <a:pt x="0" y="0"/>
                </a:moveTo>
                <a:lnTo>
                  <a:pt x="16204549" y="0"/>
                </a:lnTo>
                <a:lnTo>
                  <a:pt x="16204549" y="7571944"/>
                </a:lnTo>
                <a:lnTo>
                  <a:pt x="0" y="7571944"/>
                </a:lnTo>
                <a:lnTo>
                  <a:pt x="0" y="0"/>
                </a:lnTo>
                <a:close/>
              </a:path>
            </a:pathLst>
          </a:custGeom>
          <a:blipFill>
            <a:blip>
              <a:extLst>
                <a:ext uri="{96DAC541-7B7A-43D3-8B79-37D633B846F1}">
                  <asvg:svgBlip xmlns:asvg="http://schemas.microsoft.com/office/drawing/2016/SVG/main" r:embed="rId2"/>
                </a:ext>
              </a:extLst>
            </a:blip>
            <a:stretch>
              <a:fillRect l="-45" r="-45"/>
            </a:stretch>
          </a:blipFill>
        </p:spPr>
        <p:txBody>
          <a:bodyPr/>
          <a:lstStyle/>
          <a:p>
            <a:endParaRPr lang="da-DK">
              <a:latin typeface="Aptos" panose="020B0004020202020204" pitchFamily="34" charset="0"/>
            </a:endParaRPr>
          </a:p>
        </p:txBody>
      </p:sp>
      <p:sp>
        <p:nvSpPr>
          <p:cNvPr id="3" name="TextBox 3"/>
          <p:cNvSpPr txBox="1"/>
          <p:nvPr/>
        </p:nvSpPr>
        <p:spPr>
          <a:xfrm>
            <a:off x="1981200" y="2414014"/>
            <a:ext cx="5254261" cy="3890424"/>
          </a:xfrm>
          <a:prstGeom prst="rect">
            <a:avLst/>
          </a:prstGeom>
        </p:spPr>
        <p:txBody>
          <a:bodyPr lIns="0" tIns="0" rIns="0" bIns="0" rtlCol="0" anchor="t">
            <a:spAutoFit/>
          </a:bodyPr>
          <a:lstStyle/>
          <a:p>
            <a:pPr algn="ctr">
              <a:lnSpc>
                <a:spcPts val="5116"/>
              </a:lnSpc>
            </a:pPr>
            <a:r>
              <a:rPr lang="en-US" sz="3654" i="1" dirty="0">
                <a:solidFill>
                  <a:srgbClr val="FFFFFF"/>
                </a:solidFill>
                <a:latin typeface="Aptos" panose="020B0004020202020204" pitchFamily="34" charset="0"/>
                <a:ea typeface="Canva Sans Italics"/>
                <a:cs typeface="Canva Sans Italics"/>
                <a:sym typeface="Canva Sans Italics"/>
              </a:rPr>
              <a:t>“Providers and deployers of AI systems shall take measures to ensure, to their best extent, a sufficient level of AI literacy…”</a:t>
            </a:r>
          </a:p>
        </p:txBody>
      </p:sp>
      <p:sp>
        <p:nvSpPr>
          <p:cNvPr id="4" name="TextBox 4"/>
          <p:cNvSpPr txBox="1"/>
          <p:nvPr/>
        </p:nvSpPr>
        <p:spPr>
          <a:xfrm>
            <a:off x="9408088" y="1080074"/>
            <a:ext cx="6307976" cy="1323054"/>
          </a:xfrm>
          <a:prstGeom prst="rect">
            <a:avLst/>
          </a:prstGeom>
        </p:spPr>
        <p:txBody>
          <a:bodyPr lIns="0" tIns="0" rIns="0" bIns="0" rtlCol="0" anchor="t">
            <a:spAutoFit/>
          </a:bodyPr>
          <a:lstStyle/>
          <a:p>
            <a:pPr algn="l">
              <a:lnSpc>
                <a:spcPts val="3499"/>
              </a:lnSpc>
              <a:spcBef>
                <a:spcPct val="0"/>
              </a:spcBef>
            </a:pPr>
            <a:r>
              <a:rPr lang="en-US" sz="2499" b="1">
                <a:solidFill>
                  <a:srgbClr val="FFFFFF"/>
                </a:solidFill>
                <a:latin typeface="Aptos" panose="020B0004020202020204" pitchFamily="34" charset="0"/>
                <a:ea typeface="Canva Sans Bold"/>
                <a:cs typeface="Canva Sans Bold"/>
                <a:sym typeface="Canva Sans Bold"/>
              </a:rPr>
              <a:t>Providers</a:t>
            </a:r>
            <a:r>
              <a:rPr lang="en-US" sz="2499">
                <a:solidFill>
                  <a:srgbClr val="FFFFFF"/>
                </a:solidFill>
                <a:latin typeface="Aptos" panose="020B0004020202020204" pitchFamily="34" charset="0"/>
                <a:ea typeface="Canva Sans"/>
                <a:cs typeface="Canva Sans"/>
                <a:sym typeface="Canva Sans"/>
              </a:rPr>
              <a:t>: </a:t>
            </a:r>
            <a:r>
              <a:rPr lang="en-US" sz="2499" i="1">
                <a:solidFill>
                  <a:srgbClr val="FFFFFF"/>
                </a:solidFill>
                <a:latin typeface="Aptos" panose="020B0004020202020204" pitchFamily="34" charset="0"/>
                <a:ea typeface="Canva Sans Italics"/>
                <a:cs typeface="Canva Sans Italics"/>
                <a:sym typeface="Canva Sans Italics"/>
              </a:rPr>
              <a:t>Dem der udvikler, og gør tilgængelige på markedet, AI systemer under deres navn eller brand. (Artikel 3)</a:t>
            </a:r>
          </a:p>
        </p:txBody>
      </p:sp>
      <p:sp>
        <p:nvSpPr>
          <p:cNvPr id="5" name="TextBox 5"/>
          <p:cNvSpPr txBox="1"/>
          <p:nvPr/>
        </p:nvSpPr>
        <p:spPr>
          <a:xfrm>
            <a:off x="9408088" y="3835974"/>
            <a:ext cx="6028586" cy="869950"/>
          </a:xfrm>
          <a:prstGeom prst="rect">
            <a:avLst/>
          </a:prstGeom>
        </p:spPr>
        <p:txBody>
          <a:bodyPr lIns="0" tIns="0" rIns="0" bIns="0" rtlCol="0" anchor="t">
            <a:spAutoFit/>
          </a:bodyPr>
          <a:lstStyle/>
          <a:p>
            <a:pPr algn="l">
              <a:lnSpc>
                <a:spcPts val="3500"/>
              </a:lnSpc>
              <a:spcBef>
                <a:spcPct val="0"/>
              </a:spcBef>
            </a:pPr>
            <a:r>
              <a:rPr lang="en-US" sz="2500" b="1">
                <a:solidFill>
                  <a:srgbClr val="FFFFFF"/>
                </a:solidFill>
                <a:latin typeface="Aptos" panose="020B0004020202020204" pitchFamily="34" charset="0"/>
                <a:ea typeface="Canva Sans Bold"/>
                <a:cs typeface="Canva Sans Bold"/>
                <a:sym typeface="Canva Sans Bold"/>
              </a:rPr>
              <a:t>Deployers</a:t>
            </a:r>
            <a:r>
              <a:rPr lang="en-US" sz="2500">
                <a:solidFill>
                  <a:srgbClr val="FFFFFF"/>
                </a:solidFill>
                <a:latin typeface="Aptos" panose="020B0004020202020204" pitchFamily="34" charset="0"/>
                <a:ea typeface="Canva Sans"/>
                <a:cs typeface="Canva Sans"/>
                <a:sym typeface="Canva Sans"/>
              </a:rPr>
              <a:t>: </a:t>
            </a:r>
            <a:r>
              <a:rPr lang="en-US" sz="2500" i="1">
                <a:solidFill>
                  <a:srgbClr val="FFFFFF"/>
                </a:solidFill>
                <a:latin typeface="Aptos" panose="020B0004020202020204" pitchFamily="34" charset="0"/>
                <a:ea typeface="Canva Sans Italics"/>
                <a:cs typeface="Canva Sans Italics"/>
                <a:sym typeface="Canva Sans Italics"/>
              </a:rPr>
              <a:t>Dem der benytter AI systemer i deres organisation.</a:t>
            </a:r>
          </a:p>
        </p:txBody>
      </p:sp>
      <p:sp>
        <p:nvSpPr>
          <p:cNvPr id="6" name="TextBox 6"/>
          <p:cNvSpPr txBox="1"/>
          <p:nvPr/>
        </p:nvSpPr>
        <p:spPr>
          <a:xfrm>
            <a:off x="9408088" y="6168529"/>
            <a:ext cx="6307976" cy="1323054"/>
          </a:xfrm>
          <a:prstGeom prst="rect">
            <a:avLst/>
          </a:prstGeom>
        </p:spPr>
        <p:txBody>
          <a:bodyPr lIns="0" tIns="0" rIns="0" bIns="0" rtlCol="0" anchor="t">
            <a:spAutoFit/>
          </a:bodyPr>
          <a:lstStyle/>
          <a:p>
            <a:pPr algn="l">
              <a:lnSpc>
                <a:spcPts val="3499"/>
              </a:lnSpc>
              <a:spcBef>
                <a:spcPct val="0"/>
              </a:spcBef>
            </a:pPr>
            <a:r>
              <a:rPr lang="en-US" sz="2499" b="1">
                <a:solidFill>
                  <a:srgbClr val="FFFFFF"/>
                </a:solidFill>
                <a:latin typeface="Aptos" panose="020B0004020202020204" pitchFamily="34" charset="0"/>
                <a:ea typeface="Canva Sans Bold"/>
                <a:cs typeface="Canva Sans Bold"/>
                <a:sym typeface="Canva Sans Bold"/>
              </a:rPr>
              <a:t>AI Literacy</a:t>
            </a:r>
            <a:r>
              <a:rPr lang="en-US" sz="2499">
                <a:solidFill>
                  <a:srgbClr val="FFFFFF"/>
                </a:solidFill>
                <a:latin typeface="Aptos" panose="020B0004020202020204" pitchFamily="34" charset="0"/>
                <a:ea typeface="Canva Sans"/>
                <a:cs typeface="Canva Sans"/>
                <a:sym typeface="Canva Sans"/>
              </a:rPr>
              <a:t>: </a:t>
            </a:r>
            <a:r>
              <a:rPr lang="en-US" sz="2499" i="1">
                <a:solidFill>
                  <a:srgbClr val="FFFFFF"/>
                </a:solidFill>
                <a:latin typeface="Aptos" panose="020B0004020202020204" pitchFamily="34" charset="0"/>
                <a:ea typeface="Canva Sans Italics"/>
                <a:cs typeface="Canva Sans Italics"/>
                <a:sym typeface="Canva Sans Italics"/>
              </a:rPr>
              <a:t>Uddannelse indenfor AI systemer, herunder kendskab til begrænsninger og ansvarlig interaktion.</a:t>
            </a:r>
          </a:p>
        </p:txBody>
      </p:sp>
      <p:sp>
        <p:nvSpPr>
          <p:cNvPr id="7" name="TextBox 7"/>
          <p:cNvSpPr txBox="1"/>
          <p:nvPr/>
        </p:nvSpPr>
        <p:spPr>
          <a:xfrm>
            <a:off x="415593" y="8753042"/>
            <a:ext cx="17456813" cy="966720"/>
          </a:xfrm>
          <a:prstGeom prst="rect">
            <a:avLst/>
          </a:prstGeom>
        </p:spPr>
        <p:txBody>
          <a:bodyPr lIns="0" tIns="0" rIns="0" bIns="0" rtlCol="0" anchor="t">
            <a:spAutoFit/>
          </a:bodyPr>
          <a:lstStyle/>
          <a:p>
            <a:pPr algn="ctr">
              <a:lnSpc>
                <a:spcPts val="3941"/>
              </a:lnSpc>
              <a:spcBef>
                <a:spcPct val="0"/>
              </a:spcBef>
            </a:pPr>
            <a:r>
              <a:rPr lang="en-US" sz="2815" b="1">
                <a:solidFill>
                  <a:srgbClr val="FF3131"/>
                </a:solidFill>
                <a:latin typeface="Aptos" panose="020B0004020202020204" pitchFamily="34" charset="0"/>
                <a:ea typeface="Canva Sans Bold"/>
                <a:cs typeface="Canva Sans Bold"/>
                <a:sym typeface="Canva Sans Bold"/>
              </a:rPr>
              <a:t>Udviklere og brugere af AI systemer skal sikre at dem der interagerer med disse systemer (f.eks. medarbejdere, kunder, borgere), er uddannet til at forstå systemets funktioner og effekter.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0756432-9015-1A14-4B22-F54A8FB74A07}"/>
              </a:ext>
            </a:extLst>
          </p:cNvPr>
          <p:cNvSpPr>
            <a:spLocks noGrp="1"/>
          </p:cNvSpPr>
          <p:nvPr>
            <p:ph type="ctrTitle"/>
          </p:nvPr>
        </p:nvSpPr>
        <p:spPr>
          <a:xfrm>
            <a:off x="2294467" y="3138354"/>
            <a:ext cx="13716000" cy="3581400"/>
          </a:xfrm>
        </p:spPr>
        <p:txBody>
          <a:bodyPr>
            <a:normAutofit/>
          </a:bodyPr>
          <a:lstStyle/>
          <a:p>
            <a:r>
              <a:rPr lang="da-DK" dirty="0"/>
              <a:t>EU AI </a:t>
            </a:r>
            <a:r>
              <a:rPr lang="da-DK" dirty="0" err="1"/>
              <a:t>Act</a:t>
            </a:r>
            <a:br>
              <a:rPr lang="da-DK" dirty="0"/>
            </a:br>
            <a:endParaRPr lang="da-DK" dirty="0"/>
          </a:p>
        </p:txBody>
      </p:sp>
      <p:sp>
        <p:nvSpPr>
          <p:cNvPr id="6" name="Undertitel 5">
            <a:extLst>
              <a:ext uri="{FF2B5EF4-FFF2-40B4-BE49-F238E27FC236}">
                <a16:creationId xmlns:a16="http://schemas.microsoft.com/office/drawing/2014/main" id="{88E40E0C-1BA8-A5A5-FC2D-E48CC9D241C9}"/>
              </a:ext>
            </a:extLst>
          </p:cNvPr>
          <p:cNvSpPr>
            <a:spLocks noGrp="1"/>
          </p:cNvSpPr>
          <p:nvPr>
            <p:ph type="subTitle" idx="1"/>
          </p:nvPr>
        </p:nvSpPr>
        <p:spPr>
          <a:xfrm>
            <a:off x="2286000" y="5448300"/>
            <a:ext cx="13716000" cy="2483643"/>
          </a:xfrm>
        </p:spPr>
        <p:txBody>
          <a:bodyPr/>
          <a:lstStyle/>
          <a:p>
            <a:r>
              <a:rPr lang="en-US" dirty="0">
                <a:solidFill>
                  <a:srgbClr val="000000"/>
                </a:solidFill>
                <a:latin typeface="Aptos" panose="020B0004020202020204" pitchFamily="34" charset="0"/>
                <a:ea typeface="Lexend Exa"/>
                <a:cs typeface="Lexend Exa"/>
                <a:sym typeface="Lexend Exa"/>
              </a:rPr>
              <a:t>Article 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513552"/>
            <a:ext cx="16204549" cy="7571944"/>
          </a:xfrm>
          <a:custGeom>
            <a:avLst/>
            <a:gdLst/>
            <a:ahLst/>
            <a:cxnLst/>
            <a:rect l="l" t="t" r="r" b="b"/>
            <a:pathLst>
              <a:path w="16204549" h="7571944">
                <a:moveTo>
                  <a:pt x="0" y="0"/>
                </a:moveTo>
                <a:lnTo>
                  <a:pt x="16204549" y="0"/>
                </a:lnTo>
                <a:lnTo>
                  <a:pt x="16204549" y="7571944"/>
                </a:lnTo>
                <a:lnTo>
                  <a:pt x="0" y="7571944"/>
                </a:lnTo>
                <a:lnTo>
                  <a:pt x="0" y="0"/>
                </a:lnTo>
                <a:close/>
              </a:path>
            </a:pathLst>
          </a:custGeom>
          <a:blipFill>
            <a:blip>
              <a:extLst>
                <a:ext uri="{96DAC541-7B7A-43D3-8B79-37D633B846F1}">
                  <asvg:svgBlip xmlns:asvg="http://schemas.microsoft.com/office/drawing/2016/SVG/main" r:embed="rId2"/>
                </a:ext>
              </a:extLst>
            </a:blip>
            <a:stretch>
              <a:fillRect t="-68" b="-68"/>
            </a:stretch>
          </a:blipFill>
        </p:spPr>
        <p:txBody>
          <a:bodyPr/>
          <a:lstStyle/>
          <a:p>
            <a:endParaRPr lang="da-DK">
              <a:latin typeface="Aptos" panose="020B0004020202020204" pitchFamily="34" charset="0"/>
            </a:endParaRPr>
          </a:p>
        </p:txBody>
      </p:sp>
      <p:sp>
        <p:nvSpPr>
          <p:cNvPr id="3" name="TextBox 3"/>
          <p:cNvSpPr txBox="1"/>
          <p:nvPr/>
        </p:nvSpPr>
        <p:spPr>
          <a:xfrm>
            <a:off x="1905000" y="3238500"/>
            <a:ext cx="5254261" cy="2582374"/>
          </a:xfrm>
          <a:prstGeom prst="rect">
            <a:avLst/>
          </a:prstGeom>
        </p:spPr>
        <p:txBody>
          <a:bodyPr lIns="0" tIns="0" rIns="0" bIns="0" rtlCol="0" anchor="t">
            <a:spAutoFit/>
          </a:bodyPr>
          <a:lstStyle/>
          <a:p>
            <a:pPr algn="ctr">
              <a:lnSpc>
                <a:spcPts val="5116"/>
              </a:lnSpc>
            </a:pPr>
            <a:r>
              <a:rPr lang="en-US" sz="3654" i="1" dirty="0">
                <a:solidFill>
                  <a:srgbClr val="FFFFFF"/>
                </a:solidFill>
                <a:latin typeface="Aptos" panose="020B0004020202020204" pitchFamily="34" charset="0"/>
                <a:ea typeface="Canva Sans Italics"/>
                <a:cs typeface="Canva Sans Italics"/>
                <a:sym typeface="Canva Sans Italics"/>
              </a:rPr>
              <a:t>"...of their staff and other persons dealing with the operation and use of AI systems on their behalf..."</a:t>
            </a:r>
          </a:p>
        </p:txBody>
      </p:sp>
      <p:sp>
        <p:nvSpPr>
          <p:cNvPr id="4" name="TextBox 4"/>
          <p:cNvSpPr txBox="1"/>
          <p:nvPr/>
        </p:nvSpPr>
        <p:spPr>
          <a:xfrm>
            <a:off x="9408088" y="1080074"/>
            <a:ext cx="6717959" cy="1323054"/>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Aptos" panose="020B0004020202020204" pitchFamily="34" charset="0"/>
                <a:ea typeface="Canva Sans"/>
                <a:cs typeface="Canva Sans"/>
                <a:sym typeface="Canva Sans"/>
              </a:rPr>
              <a:t>Omfatter ikke kun intern uddannelse, men også eksterne aktører som anvender AI systemer på organisationens foranledning.</a:t>
            </a:r>
          </a:p>
        </p:txBody>
      </p:sp>
      <p:sp>
        <p:nvSpPr>
          <p:cNvPr id="5" name="TextBox 5"/>
          <p:cNvSpPr txBox="1"/>
          <p:nvPr/>
        </p:nvSpPr>
        <p:spPr>
          <a:xfrm>
            <a:off x="9408088" y="3614777"/>
            <a:ext cx="6028586" cy="1323054"/>
          </a:xfrm>
          <a:prstGeom prst="rect">
            <a:avLst/>
          </a:prstGeom>
        </p:spPr>
        <p:txBody>
          <a:bodyPr lIns="0" tIns="0" rIns="0" bIns="0" rtlCol="0" anchor="t">
            <a:spAutoFit/>
          </a:bodyPr>
          <a:lstStyle/>
          <a:p>
            <a:pPr algn="l">
              <a:lnSpc>
                <a:spcPts val="3500"/>
              </a:lnSpc>
              <a:spcBef>
                <a:spcPct val="0"/>
              </a:spcBef>
            </a:pPr>
            <a:r>
              <a:rPr lang="en-US" sz="2500">
                <a:solidFill>
                  <a:srgbClr val="FFFFFF"/>
                </a:solidFill>
                <a:latin typeface="Aptos" panose="020B0004020202020204" pitchFamily="34" charset="0"/>
                <a:ea typeface="Canva Sans"/>
                <a:cs typeface="Canva Sans"/>
                <a:sym typeface="Canva Sans"/>
              </a:rPr>
              <a:t>Other persons: omfatter tredjeparter til en organisation, konsulenter og outsourced personnel.</a:t>
            </a:r>
          </a:p>
        </p:txBody>
      </p:sp>
      <p:sp>
        <p:nvSpPr>
          <p:cNvPr id="6" name="TextBox 6"/>
          <p:cNvSpPr txBox="1"/>
          <p:nvPr/>
        </p:nvSpPr>
        <p:spPr>
          <a:xfrm>
            <a:off x="9408088" y="6170652"/>
            <a:ext cx="6028586" cy="874214"/>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Aptos" panose="020B0004020202020204" pitchFamily="34" charset="0"/>
                <a:ea typeface="Canva Sans"/>
                <a:cs typeface="Canva Sans"/>
                <a:sym typeface="Canva Sans"/>
              </a:rPr>
              <a:t>Relevant for evt. klausuler i kontrakter ud af huset.</a:t>
            </a:r>
          </a:p>
        </p:txBody>
      </p:sp>
      <p:sp>
        <p:nvSpPr>
          <p:cNvPr id="7" name="TextBox 7"/>
          <p:cNvSpPr txBox="1"/>
          <p:nvPr/>
        </p:nvSpPr>
        <p:spPr>
          <a:xfrm>
            <a:off x="402568" y="8503478"/>
            <a:ext cx="17456813" cy="1462020"/>
          </a:xfrm>
          <a:prstGeom prst="rect">
            <a:avLst/>
          </a:prstGeom>
        </p:spPr>
        <p:txBody>
          <a:bodyPr lIns="0" tIns="0" rIns="0" bIns="0" rtlCol="0" anchor="t">
            <a:spAutoFit/>
          </a:bodyPr>
          <a:lstStyle/>
          <a:p>
            <a:pPr algn="ctr">
              <a:lnSpc>
                <a:spcPts val="3941"/>
              </a:lnSpc>
              <a:spcBef>
                <a:spcPct val="0"/>
              </a:spcBef>
            </a:pPr>
            <a:r>
              <a:rPr lang="en-US" sz="2815" b="1">
                <a:solidFill>
                  <a:srgbClr val="FF3131"/>
                </a:solidFill>
                <a:latin typeface="Aptos" panose="020B0004020202020204" pitchFamily="34" charset="0"/>
                <a:ea typeface="Canva Sans Bold"/>
                <a:cs typeface="Canva Sans Bold"/>
                <a:sym typeface="Canva Sans Bold"/>
              </a:rPr>
              <a:t>Hvis man har tredjeparter involveret i de arbejdsgange der anvender AI systemer, er det nødvendigt at have tilstrækkelig træning af disse aktører, samt evt. klausuler i deres kontrakt, der understreger at brugen af AI systemer kun kan foregå under forudsætning af gennemført AI Lit kursus.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513552"/>
            <a:ext cx="16204549" cy="7571944"/>
          </a:xfrm>
          <a:custGeom>
            <a:avLst/>
            <a:gdLst/>
            <a:ahLst/>
            <a:cxnLst/>
            <a:rect l="l" t="t" r="r" b="b"/>
            <a:pathLst>
              <a:path w="16204549" h="7571944">
                <a:moveTo>
                  <a:pt x="0" y="0"/>
                </a:moveTo>
                <a:lnTo>
                  <a:pt x="16204549" y="0"/>
                </a:lnTo>
                <a:lnTo>
                  <a:pt x="16204549" y="7571944"/>
                </a:lnTo>
                <a:lnTo>
                  <a:pt x="0" y="7571944"/>
                </a:lnTo>
                <a:lnTo>
                  <a:pt x="0" y="0"/>
                </a:lnTo>
                <a:close/>
              </a:path>
            </a:pathLst>
          </a:custGeom>
          <a:blipFill>
            <a:blip>
              <a:extLst>
                <a:ext uri="{96DAC541-7B7A-43D3-8B79-37D633B846F1}">
                  <asvg:svgBlip xmlns:asvg="http://schemas.microsoft.com/office/drawing/2016/SVG/main" r:embed="rId2"/>
                </a:ext>
              </a:extLst>
            </a:blip>
            <a:stretch>
              <a:fillRect t="-68" b="-68"/>
            </a:stretch>
          </a:blipFill>
        </p:spPr>
        <p:txBody>
          <a:bodyPr/>
          <a:lstStyle/>
          <a:p>
            <a:endParaRPr lang="da-DK">
              <a:latin typeface="Aptos" panose="020B0004020202020204" pitchFamily="34" charset="0"/>
            </a:endParaRPr>
          </a:p>
        </p:txBody>
      </p:sp>
      <p:sp>
        <p:nvSpPr>
          <p:cNvPr id="3" name="TextBox 3"/>
          <p:cNvSpPr txBox="1"/>
          <p:nvPr/>
        </p:nvSpPr>
        <p:spPr>
          <a:xfrm>
            <a:off x="1981200" y="2611616"/>
            <a:ext cx="5254261" cy="3890424"/>
          </a:xfrm>
          <a:prstGeom prst="rect">
            <a:avLst/>
          </a:prstGeom>
        </p:spPr>
        <p:txBody>
          <a:bodyPr lIns="0" tIns="0" rIns="0" bIns="0" rtlCol="0" anchor="t">
            <a:spAutoFit/>
          </a:bodyPr>
          <a:lstStyle/>
          <a:p>
            <a:pPr algn="ctr">
              <a:lnSpc>
                <a:spcPts val="5116"/>
              </a:lnSpc>
            </a:pPr>
            <a:r>
              <a:rPr lang="en-US" sz="3654" i="1" dirty="0">
                <a:solidFill>
                  <a:srgbClr val="FFFFFF"/>
                </a:solidFill>
                <a:latin typeface="Aptos" panose="020B0004020202020204" pitchFamily="34" charset="0"/>
                <a:ea typeface="Canva Sans Italics"/>
                <a:cs typeface="Canva Sans Italics"/>
                <a:sym typeface="Canva Sans Italics"/>
              </a:rPr>
              <a:t>"...taking into account their technical knowledge, experience, education and training, and the context the AI systems are to be used in..."</a:t>
            </a:r>
          </a:p>
        </p:txBody>
      </p:sp>
      <p:sp>
        <p:nvSpPr>
          <p:cNvPr id="4" name="TextBox 4"/>
          <p:cNvSpPr txBox="1"/>
          <p:nvPr/>
        </p:nvSpPr>
        <p:spPr>
          <a:xfrm>
            <a:off x="9408088" y="1077952"/>
            <a:ext cx="6717959" cy="874214"/>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Aptos" panose="020B0004020202020204" pitchFamily="34" charset="0"/>
                <a:ea typeface="Canva Sans"/>
                <a:cs typeface="Canva Sans"/>
                <a:sym typeface="Canva Sans"/>
              </a:rPr>
              <a:t>Krav er styret af aktørers uddannelsesmæssige baggrund og felt af ekspertise</a:t>
            </a:r>
          </a:p>
        </p:txBody>
      </p:sp>
      <p:sp>
        <p:nvSpPr>
          <p:cNvPr id="5" name="TextBox 5"/>
          <p:cNvSpPr txBox="1"/>
          <p:nvPr/>
        </p:nvSpPr>
        <p:spPr>
          <a:xfrm>
            <a:off x="9408088" y="3614777"/>
            <a:ext cx="6028586" cy="1323054"/>
          </a:xfrm>
          <a:prstGeom prst="rect">
            <a:avLst/>
          </a:prstGeom>
        </p:spPr>
        <p:txBody>
          <a:bodyPr lIns="0" tIns="0" rIns="0" bIns="0" rtlCol="0" anchor="t">
            <a:spAutoFit/>
          </a:bodyPr>
          <a:lstStyle/>
          <a:p>
            <a:pPr algn="l">
              <a:lnSpc>
                <a:spcPts val="3500"/>
              </a:lnSpc>
              <a:spcBef>
                <a:spcPct val="0"/>
              </a:spcBef>
            </a:pPr>
            <a:r>
              <a:rPr lang="en-US" sz="2500">
                <a:solidFill>
                  <a:srgbClr val="FFFFFF"/>
                </a:solidFill>
                <a:latin typeface="Aptos" panose="020B0004020202020204" pitchFamily="34" charset="0"/>
                <a:ea typeface="Canva Sans"/>
                <a:cs typeface="Canva Sans"/>
                <a:sym typeface="Canva Sans"/>
              </a:rPr>
              <a:t>“A sufficient level of AI Literacy” kan dermed være </a:t>
            </a:r>
            <a:r>
              <a:rPr lang="en-US" sz="2500" b="1">
                <a:solidFill>
                  <a:srgbClr val="FFFFFF"/>
                </a:solidFill>
                <a:latin typeface="Aptos" panose="020B0004020202020204" pitchFamily="34" charset="0"/>
                <a:ea typeface="Canva Sans Bold"/>
                <a:cs typeface="Canva Sans Bold"/>
                <a:sym typeface="Canva Sans Bold"/>
              </a:rPr>
              <a:t>variablet</a:t>
            </a:r>
            <a:r>
              <a:rPr lang="en-US" sz="2500">
                <a:solidFill>
                  <a:srgbClr val="FFFFFF"/>
                </a:solidFill>
                <a:latin typeface="Aptos" panose="020B0004020202020204" pitchFamily="34" charset="0"/>
                <a:ea typeface="Canva Sans"/>
                <a:cs typeface="Canva Sans"/>
                <a:sym typeface="Canva Sans"/>
              </a:rPr>
              <a:t>. Forskellige krav om niveau af AI Lit.</a:t>
            </a:r>
          </a:p>
        </p:txBody>
      </p:sp>
      <p:sp>
        <p:nvSpPr>
          <p:cNvPr id="6" name="TextBox 6"/>
          <p:cNvSpPr txBox="1"/>
          <p:nvPr/>
        </p:nvSpPr>
        <p:spPr>
          <a:xfrm>
            <a:off x="9408088" y="6636368"/>
            <a:ext cx="6028586" cy="422275"/>
          </a:xfrm>
          <a:prstGeom prst="rect">
            <a:avLst/>
          </a:prstGeom>
        </p:spPr>
        <p:txBody>
          <a:bodyPr lIns="0" tIns="0" rIns="0" bIns="0" rtlCol="0" anchor="t">
            <a:spAutoFit/>
          </a:bodyPr>
          <a:lstStyle/>
          <a:p>
            <a:pPr algn="l">
              <a:lnSpc>
                <a:spcPts val="3499"/>
              </a:lnSpc>
              <a:spcBef>
                <a:spcPct val="0"/>
              </a:spcBef>
            </a:pPr>
            <a:r>
              <a:rPr lang="en-US" sz="2499" strike="sngStrike" dirty="0">
                <a:solidFill>
                  <a:srgbClr val="FFFFFF"/>
                </a:solidFill>
                <a:latin typeface="Aptos" panose="020B0004020202020204" pitchFamily="34" charset="0"/>
                <a:ea typeface="Canva Sans"/>
                <a:cs typeface="Canva Sans"/>
                <a:sym typeface="Canva Sans"/>
              </a:rPr>
              <a:t>One-size fits all approach</a:t>
            </a:r>
          </a:p>
        </p:txBody>
      </p:sp>
      <p:sp>
        <p:nvSpPr>
          <p:cNvPr id="7" name="TextBox 7"/>
          <p:cNvSpPr txBox="1"/>
          <p:nvPr/>
        </p:nvSpPr>
        <p:spPr>
          <a:xfrm>
            <a:off x="402568" y="8503478"/>
            <a:ext cx="17456813" cy="1462020"/>
          </a:xfrm>
          <a:prstGeom prst="rect">
            <a:avLst/>
          </a:prstGeom>
        </p:spPr>
        <p:txBody>
          <a:bodyPr lIns="0" tIns="0" rIns="0" bIns="0" rtlCol="0" anchor="t">
            <a:spAutoFit/>
          </a:bodyPr>
          <a:lstStyle/>
          <a:p>
            <a:pPr algn="ctr">
              <a:lnSpc>
                <a:spcPts val="3941"/>
              </a:lnSpc>
              <a:spcBef>
                <a:spcPct val="0"/>
              </a:spcBef>
            </a:pPr>
            <a:r>
              <a:rPr lang="en-US" sz="2815" b="1">
                <a:solidFill>
                  <a:srgbClr val="FF3131"/>
                </a:solidFill>
                <a:latin typeface="Aptos" panose="020B0004020202020204" pitchFamily="34" charset="0"/>
                <a:ea typeface="Canva Sans Bold"/>
                <a:cs typeface="Canva Sans Bold"/>
                <a:sym typeface="Canva Sans Bold"/>
              </a:rPr>
              <a:t>One-size-fits all er ikke hensigtsmssigt når det kommer til AI Literacy. Artikel 4 lægger her op til at man har en individuel vurdering af behov og kontekst, før man kan udvikle relevant og målrettet undervisning i AI systemer.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E6F75-064F-FA28-95C0-4A9291CC9CA1}"/>
              </a:ext>
            </a:extLst>
          </p:cNvPr>
          <p:cNvSpPr>
            <a:spLocks noGrp="1"/>
          </p:cNvSpPr>
          <p:nvPr>
            <p:ph type="ctrTitle"/>
          </p:nvPr>
        </p:nvSpPr>
        <p:spPr/>
        <p:txBody>
          <a:bodyPr/>
          <a:lstStyle/>
          <a:p>
            <a:r>
              <a:rPr lang="da-DK" dirty="0"/>
              <a:t>Kilder</a:t>
            </a:r>
          </a:p>
        </p:txBody>
      </p:sp>
      <p:sp>
        <p:nvSpPr>
          <p:cNvPr id="3" name="Undertitel 2">
            <a:extLst>
              <a:ext uri="{FF2B5EF4-FFF2-40B4-BE49-F238E27FC236}">
                <a16:creationId xmlns:a16="http://schemas.microsoft.com/office/drawing/2014/main" id="{B3E4C2D6-4723-7C85-EA95-9B24BE890324}"/>
              </a:ext>
            </a:extLst>
          </p:cNvPr>
          <p:cNvSpPr>
            <a:spLocks noGrp="1"/>
          </p:cNvSpPr>
          <p:nvPr>
            <p:ph type="subTitle" idx="1"/>
          </p:nvPr>
        </p:nvSpPr>
        <p:spPr/>
        <p:txBody>
          <a:bodyPr/>
          <a:lstStyle/>
          <a:p>
            <a:endParaRPr lang="da-DK"/>
          </a:p>
        </p:txBody>
      </p:sp>
    </p:spTree>
    <p:extLst>
      <p:ext uri="{BB962C8B-B14F-4D97-AF65-F5344CB8AC3E}">
        <p14:creationId xmlns:p14="http://schemas.microsoft.com/office/powerpoint/2010/main" val="142278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A45CD5BE-FD9A-BCF8-8E9D-0AD281C1B4A9}"/>
              </a:ext>
            </a:extLst>
          </p:cNvPr>
          <p:cNvSpPr>
            <a:spLocks noGrp="1"/>
          </p:cNvSpPr>
          <p:nvPr>
            <p:ph idx="1"/>
          </p:nvPr>
        </p:nvSpPr>
        <p:spPr>
          <a:xfrm>
            <a:off x="1257300" y="1104901"/>
            <a:ext cx="15773400" cy="8160544"/>
          </a:xfrm>
        </p:spPr>
        <p:txBody>
          <a:bodyPr>
            <a:normAutofit/>
          </a:bodyPr>
          <a:lstStyle/>
          <a:p>
            <a:pPr marL="0" indent="0">
              <a:buNone/>
            </a:pPr>
            <a:r>
              <a:rPr lang="da-DK" sz="1800" b="1" dirty="0"/>
              <a:t>1. Definition af AI </a:t>
            </a:r>
            <a:r>
              <a:rPr lang="da-DK" sz="1800" b="1" dirty="0" err="1"/>
              <a:t>literacy</a:t>
            </a:r>
            <a:r>
              <a:rPr lang="da-DK" sz="1800" b="1" dirty="0"/>
              <a:t> (slides 2–4, 18–19).</a:t>
            </a:r>
            <a:endParaRPr lang="da-DK" sz="1800" dirty="0"/>
          </a:p>
          <a:p>
            <a:pPr marL="0" indent="0">
              <a:buNone/>
            </a:pPr>
            <a:r>
              <a:rPr lang="da-DK" sz="1800" b="1" dirty="0"/>
              <a:t>Kilde:</a:t>
            </a:r>
            <a:r>
              <a:rPr lang="da-DK" sz="1800" dirty="0"/>
              <a:t> AI-forordningen og Kommissionens Q&amp;A om AI </a:t>
            </a:r>
            <a:r>
              <a:rPr lang="da-DK" sz="1800" dirty="0" err="1"/>
              <a:t>literacy</a:t>
            </a:r>
            <a:r>
              <a:rPr lang="da-DK" sz="1800" dirty="0"/>
              <a:t>.</a:t>
            </a:r>
          </a:p>
          <a:p>
            <a:pPr marL="0" indent="0">
              <a:buNone/>
            </a:pPr>
            <a:r>
              <a:rPr lang="da-DK" sz="1800" dirty="0">
                <a:hlinkClick r:id="rId2"/>
              </a:rPr>
              <a:t>https://eur-lex.europa.eu/legal-content/EN/TXT/PDF/?uri=CELEX%3A32024R1689</a:t>
            </a:r>
            <a:endParaRPr lang="da-DK" sz="1800" dirty="0"/>
          </a:p>
          <a:p>
            <a:pPr marL="0" indent="0">
              <a:buNone/>
            </a:pPr>
            <a:endParaRPr lang="da-DK" sz="1800" dirty="0"/>
          </a:p>
          <a:p>
            <a:pPr marL="0" indent="0">
              <a:buNone/>
            </a:pPr>
            <a:r>
              <a:rPr lang="da-DK" sz="1800" b="1" dirty="0"/>
              <a:t>2. Providers og </a:t>
            </a:r>
            <a:r>
              <a:rPr lang="da-DK" sz="1800" b="1" dirty="0" err="1"/>
              <a:t>deployers</a:t>
            </a:r>
            <a:r>
              <a:rPr lang="da-DK" sz="1800" b="1" dirty="0"/>
              <a:t> skal sikre tilstrækkelig AI </a:t>
            </a:r>
            <a:r>
              <a:rPr lang="da-DK" sz="1800" b="1" dirty="0" err="1"/>
              <a:t>literacy</a:t>
            </a:r>
            <a:r>
              <a:rPr lang="da-DK" sz="1800" b="1" dirty="0"/>
              <a:t> hos medarbejdere og andre på deres vegne (slides 3–4, 18–20). Og  AI </a:t>
            </a:r>
            <a:r>
              <a:rPr lang="da-DK" sz="1800" b="1" dirty="0" err="1"/>
              <a:t>literacy</a:t>
            </a:r>
            <a:r>
              <a:rPr lang="da-DK" sz="1800" b="1" dirty="0"/>
              <a:t> skal tilpasses rolle, viden, erfaring, kontekst og de personer, systemet bruges på (slides 4, 12-13, 14, 15, 19, 21–22).</a:t>
            </a:r>
            <a:endParaRPr lang="da-DK" sz="1800" dirty="0"/>
          </a:p>
          <a:p>
            <a:pPr marL="0" indent="0">
              <a:buNone/>
            </a:pPr>
            <a:r>
              <a:rPr lang="da-DK" sz="1800" b="1" dirty="0"/>
              <a:t>Kilde:</a:t>
            </a:r>
            <a:r>
              <a:rPr lang="da-DK" sz="1800" dirty="0"/>
              <a:t> Kommissionens Q&amp;A.</a:t>
            </a:r>
          </a:p>
          <a:p>
            <a:pPr marL="0" indent="0">
              <a:buNone/>
            </a:pPr>
            <a:r>
              <a:rPr lang="da-DK" sz="1800" dirty="0">
                <a:hlinkClick r:id="rId3"/>
              </a:rPr>
              <a:t>https://digital-strategy.ec.europa.eu/en/faqs/ai-literacy-questions-answers</a:t>
            </a:r>
            <a:endParaRPr lang="da-DK" sz="1800" dirty="0"/>
          </a:p>
          <a:p>
            <a:pPr marL="0" indent="0">
              <a:buNone/>
            </a:pPr>
            <a:endParaRPr lang="da-DK" sz="1800" dirty="0"/>
          </a:p>
          <a:p>
            <a:pPr marL="0" indent="0">
              <a:buNone/>
            </a:pPr>
            <a:r>
              <a:rPr lang="da-DK" sz="1800" b="1" dirty="0"/>
              <a:t>3. </a:t>
            </a:r>
            <a:r>
              <a:rPr lang="da-DK" sz="1800" b="1" dirty="0" err="1"/>
              <a:t>EnBW</a:t>
            </a:r>
            <a:r>
              <a:rPr lang="da-DK" sz="1800" b="1" dirty="0"/>
              <a:t>-casen med “</a:t>
            </a:r>
            <a:r>
              <a:rPr lang="da-DK" sz="1800" b="1" dirty="0" err="1"/>
              <a:t>Foundational</a:t>
            </a:r>
            <a:r>
              <a:rPr lang="da-DK" sz="1800" b="1" dirty="0"/>
              <a:t> / Advanced / Innovative” og game-</a:t>
            </a:r>
            <a:r>
              <a:rPr lang="da-DK" sz="1800" b="1" dirty="0" err="1"/>
              <a:t>based</a:t>
            </a:r>
            <a:r>
              <a:rPr lang="da-DK" sz="1800" b="1" dirty="0"/>
              <a:t> learning (slides 10–11).</a:t>
            </a:r>
            <a:endParaRPr lang="da-DK" sz="1800" dirty="0"/>
          </a:p>
          <a:p>
            <a:pPr marL="0" indent="0">
              <a:buNone/>
            </a:pPr>
            <a:r>
              <a:rPr lang="da-DK" sz="1800" b="1" dirty="0"/>
              <a:t>Kilde:</a:t>
            </a:r>
            <a:r>
              <a:rPr lang="da-DK" sz="1800" dirty="0"/>
              <a:t> Kommissionen, brochure. Også mange andre cases at finde her.</a:t>
            </a:r>
          </a:p>
          <a:p>
            <a:pPr marL="0" indent="0">
              <a:buNone/>
            </a:pPr>
            <a:r>
              <a:rPr lang="da-DK" sz="1800" dirty="0">
                <a:hlinkClick r:id="rId4"/>
              </a:rPr>
              <a:t>https://digital-strategy.ec.europa.eu/en/library/living-repository-foster-learning-and-exchange-ai-literacy</a:t>
            </a:r>
            <a:endParaRPr lang="da-DK" sz="1800" dirty="0"/>
          </a:p>
          <a:p>
            <a:pPr marL="0" indent="0">
              <a:buNone/>
            </a:pPr>
            <a:endParaRPr lang="da-DK" sz="1800" dirty="0"/>
          </a:p>
        </p:txBody>
      </p:sp>
    </p:spTree>
    <p:extLst>
      <p:ext uri="{BB962C8B-B14F-4D97-AF65-F5344CB8AC3E}">
        <p14:creationId xmlns:p14="http://schemas.microsoft.com/office/powerpoint/2010/main" val="381290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da-DK"/>
          </a:p>
        </p:txBody>
      </p:sp>
      <p:sp>
        <p:nvSpPr>
          <p:cNvPr id="3" name="TextBox 3"/>
          <p:cNvSpPr txBox="1"/>
          <p:nvPr/>
        </p:nvSpPr>
        <p:spPr>
          <a:xfrm>
            <a:off x="1066800" y="1856606"/>
            <a:ext cx="15934738" cy="6573787"/>
          </a:xfrm>
          <a:prstGeom prst="rect">
            <a:avLst/>
          </a:prstGeom>
        </p:spPr>
        <p:txBody>
          <a:bodyPr lIns="0" tIns="0" rIns="0" bIns="0" rtlCol="0" anchor="t">
            <a:spAutoFit/>
          </a:bodyPr>
          <a:lstStyle/>
          <a:p>
            <a:pPr algn="ctr">
              <a:lnSpc>
                <a:spcPts val="6439"/>
              </a:lnSpc>
            </a:pPr>
            <a:r>
              <a:rPr lang="en-US" sz="6000" dirty="0">
                <a:solidFill>
                  <a:srgbClr val="000000"/>
                </a:solidFill>
                <a:latin typeface="Aptos" panose="020B0004020202020204" pitchFamily="34" charset="0"/>
                <a:ea typeface="Lexend Exa"/>
                <a:cs typeface="Lexend Exa"/>
                <a:sym typeface="Lexend Exa"/>
              </a:rPr>
              <a:t>AI literacy means </a:t>
            </a:r>
            <a:r>
              <a:rPr lang="en-US" sz="6000" dirty="0">
                <a:solidFill>
                  <a:srgbClr val="F05051"/>
                </a:solidFill>
                <a:latin typeface="Aptos" panose="020B0004020202020204" pitchFamily="34" charset="0"/>
                <a:ea typeface="Lexend Exa"/>
                <a:cs typeface="Lexend Exa"/>
                <a:sym typeface="Lexend Exa"/>
              </a:rPr>
              <a:t>skills, knowledge and understanding</a:t>
            </a:r>
            <a:r>
              <a:rPr lang="en-US" sz="6000" dirty="0">
                <a:solidFill>
                  <a:srgbClr val="000000"/>
                </a:solidFill>
                <a:latin typeface="Aptos" panose="020B0004020202020204" pitchFamily="34" charset="0"/>
                <a:ea typeface="Lexend Exa"/>
                <a:cs typeface="Lexend Exa"/>
                <a:sym typeface="Lexend Exa"/>
              </a:rPr>
              <a:t> that allow providers, deployers and affected persons, taking into account their respective rights and obligations in the context of this regulation, to make an </a:t>
            </a:r>
            <a:r>
              <a:rPr lang="en-US" sz="6000" dirty="0">
                <a:solidFill>
                  <a:srgbClr val="F05051"/>
                </a:solidFill>
                <a:latin typeface="Aptos" panose="020B0004020202020204" pitchFamily="34" charset="0"/>
                <a:ea typeface="Lexend Exa"/>
                <a:cs typeface="Lexend Exa"/>
                <a:sym typeface="Lexend Exa"/>
              </a:rPr>
              <a:t>informed deployment of AI systems</a:t>
            </a:r>
            <a:r>
              <a:rPr lang="en-US" sz="6000" dirty="0">
                <a:solidFill>
                  <a:srgbClr val="000000"/>
                </a:solidFill>
                <a:latin typeface="Aptos" panose="020B0004020202020204" pitchFamily="34" charset="0"/>
                <a:ea typeface="Lexend Exa"/>
                <a:cs typeface="Lexend Exa"/>
                <a:sym typeface="Lexend Exa"/>
              </a:rPr>
              <a:t>, as well as to gain awareness about the opportunities and risks of AI and possible harm it can cause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flipV="1">
            <a:off x="9629895" y="3301653"/>
            <a:ext cx="0" cy="5377032"/>
          </a:xfrm>
          <a:prstGeom prst="line">
            <a:avLst/>
          </a:prstGeom>
          <a:ln w="38100" cap="flat">
            <a:solidFill>
              <a:srgbClr val="000000"/>
            </a:solidFill>
            <a:prstDash val="solid"/>
            <a:headEnd type="none" w="sm" len="sm"/>
            <a:tailEnd type="none" w="sm" len="sm"/>
          </a:ln>
        </p:spPr>
        <p:txBody>
          <a:bodyPr/>
          <a:lstStyle/>
          <a:p>
            <a:endParaRPr lang="da-DK"/>
          </a:p>
        </p:txBody>
      </p:sp>
      <p:grpSp>
        <p:nvGrpSpPr>
          <p:cNvPr id="4" name="Group 4"/>
          <p:cNvGrpSpPr/>
          <p:nvPr/>
        </p:nvGrpSpPr>
        <p:grpSpPr>
          <a:xfrm rot="-5400000">
            <a:off x="9184317" y="5289588"/>
            <a:ext cx="1145941" cy="859307"/>
            <a:chOff x="0" y="0"/>
            <a:chExt cx="812800" cy="609495"/>
          </a:xfrm>
        </p:grpSpPr>
        <p:sp>
          <p:nvSpPr>
            <p:cNvPr id="5" name="Freeform 5"/>
            <p:cNvSpPr/>
            <p:nvPr/>
          </p:nvSpPr>
          <p:spPr>
            <a:xfrm>
              <a:off x="0" y="0"/>
              <a:ext cx="812800" cy="609495"/>
            </a:xfrm>
            <a:custGeom>
              <a:avLst/>
              <a:gdLst/>
              <a:ahLst/>
              <a:cxnLst/>
              <a:rect l="l" t="t" r="r" b="b"/>
              <a:pathLst>
                <a:path w="812800" h="609495">
                  <a:moveTo>
                    <a:pt x="406400" y="609495"/>
                  </a:moveTo>
                  <a:lnTo>
                    <a:pt x="0" y="203095"/>
                  </a:lnTo>
                  <a:lnTo>
                    <a:pt x="203200" y="203095"/>
                  </a:lnTo>
                  <a:lnTo>
                    <a:pt x="203200" y="0"/>
                  </a:lnTo>
                  <a:lnTo>
                    <a:pt x="609600" y="0"/>
                  </a:lnTo>
                  <a:lnTo>
                    <a:pt x="609600" y="203095"/>
                  </a:lnTo>
                  <a:lnTo>
                    <a:pt x="812800" y="203095"/>
                  </a:lnTo>
                  <a:lnTo>
                    <a:pt x="406400" y="609495"/>
                  </a:lnTo>
                  <a:close/>
                </a:path>
              </a:pathLst>
            </a:custGeom>
            <a:solidFill>
              <a:srgbClr val="F8A4A4"/>
            </a:solidFill>
          </p:spPr>
          <p:txBody>
            <a:bodyPr/>
            <a:lstStyle/>
            <a:p>
              <a:endParaRPr lang="da-DK"/>
            </a:p>
          </p:txBody>
        </p:sp>
        <p:sp>
          <p:nvSpPr>
            <p:cNvPr id="6" name="TextBox 6"/>
            <p:cNvSpPr txBox="1"/>
            <p:nvPr/>
          </p:nvSpPr>
          <p:spPr>
            <a:xfrm>
              <a:off x="203200" y="-38100"/>
              <a:ext cx="406400" cy="545995"/>
            </a:xfrm>
            <a:prstGeom prst="rect">
              <a:avLst/>
            </a:prstGeom>
          </p:spPr>
          <p:txBody>
            <a:bodyPr lIns="50800" tIns="50800" rIns="50800" bIns="50800" rtlCol="0" anchor="ctr"/>
            <a:lstStyle/>
            <a:p>
              <a:pPr algn="ctr">
                <a:lnSpc>
                  <a:spcPts val="2659"/>
                </a:lnSpc>
                <a:spcBef>
                  <a:spcPct val="0"/>
                </a:spcBef>
              </a:pPr>
              <a:endParaRPr/>
            </a:p>
          </p:txBody>
        </p:sp>
      </p:grpSp>
      <p:sp>
        <p:nvSpPr>
          <p:cNvPr id="7" name="TextBox 7"/>
          <p:cNvSpPr txBox="1"/>
          <p:nvPr/>
        </p:nvSpPr>
        <p:spPr>
          <a:xfrm>
            <a:off x="9139238" y="6187437"/>
            <a:ext cx="9525" cy="896620"/>
          </a:xfrm>
          <a:prstGeom prst="rect">
            <a:avLst/>
          </a:prstGeom>
        </p:spPr>
        <p:txBody>
          <a:bodyPr lIns="0" tIns="0" rIns="0" bIns="0" rtlCol="0" anchor="t">
            <a:spAutoFit/>
          </a:bodyPr>
          <a:lstStyle/>
          <a:p>
            <a:pPr algn="ctr">
              <a:lnSpc>
                <a:spcPts val="7279"/>
              </a:lnSpc>
            </a:pPr>
            <a:endParaRPr/>
          </a:p>
        </p:txBody>
      </p:sp>
      <p:sp>
        <p:nvSpPr>
          <p:cNvPr id="8" name="TextBox 8"/>
          <p:cNvSpPr txBox="1"/>
          <p:nvPr/>
        </p:nvSpPr>
        <p:spPr>
          <a:xfrm>
            <a:off x="9139238" y="4819967"/>
            <a:ext cx="9525" cy="580390"/>
          </a:xfrm>
          <a:prstGeom prst="rect">
            <a:avLst/>
          </a:prstGeom>
        </p:spPr>
        <p:txBody>
          <a:bodyPr lIns="0" tIns="0" rIns="0" bIns="0" rtlCol="0" anchor="t">
            <a:spAutoFit/>
          </a:bodyPr>
          <a:lstStyle/>
          <a:p>
            <a:pPr algn="ctr">
              <a:lnSpc>
                <a:spcPts val="4759"/>
              </a:lnSpc>
            </a:pPr>
            <a:endParaRPr/>
          </a:p>
        </p:txBody>
      </p:sp>
      <p:sp>
        <p:nvSpPr>
          <p:cNvPr id="9" name="TextBox 9"/>
          <p:cNvSpPr txBox="1"/>
          <p:nvPr/>
        </p:nvSpPr>
        <p:spPr>
          <a:xfrm>
            <a:off x="1038226" y="2913280"/>
            <a:ext cx="8110537" cy="5611921"/>
          </a:xfrm>
          <a:prstGeom prst="rect">
            <a:avLst/>
          </a:prstGeom>
        </p:spPr>
        <p:txBody>
          <a:bodyPr lIns="0" tIns="0" rIns="0" bIns="0" rtlCol="0" anchor="t">
            <a:spAutoFit/>
          </a:bodyPr>
          <a:lstStyle/>
          <a:p>
            <a:pPr algn="ctr">
              <a:lnSpc>
                <a:spcPts val="4355"/>
              </a:lnSpc>
            </a:pPr>
            <a:r>
              <a:rPr lang="en-US" sz="3111" dirty="0">
                <a:solidFill>
                  <a:srgbClr val="000000"/>
                </a:solidFill>
                <a:latin typeface="Aptos" panose="020B0004020202020204" pitchFamily="34" charset="0"/>
                <a:ea typeface="Lexend Deca"/>
                <a:cs typeface="Lexend Deca"/>
                <a:sym typeface="Lexend Deca"/>
              </a:rPr>
              <a:t>“Providers and deployers of AI systems shall </a:t>
            </a:r>
            <a:r>
              <a:rPr lang="en-US" sz="3111" dirty="0">
                <a:solidFill>
                  <a:srgbClr val="F05051"/>
                </a:solidFill>
                <a:latin typeface="Aptos" panose="020B0004020202020204" pitchFamily="34" charset="0"/>
                <a:ea typeface="Lexend Deca"/>
                <a:cs typeface="Lexend Deca"/>
                <a:sym typeface="Lexend Deca"/>
              </a:rPr>
              <a:t>take measures</a:t>
            </a:r>
            <a:r>
              <a:rPr lang="en-US" sz="3111" dirty="0">
                <a:solidFill>
                  <a:srgbClr val="000000"/>
                </a:solidFill>
                <a:latin typeface="Aptos" panose="020B0004020202020204" pitchFamily="34" charset="0"/>
                <a:ea typeface="Lexend Deca"/>
                <a:cs typeface="Lexend Deca"/>
                <a:sym typeface="Lexend Deca"/>
              </a:rPr>
              <a:t> to ensure, to their </a:t>
            </a:r>
            <a:r>
              <a:rPr lang="en-US" sz="3111" dirty="0">
                <a:solidFill>
                  <a:srgbClr val="F05051"/>
                </a:solidFill>
                <a:latin typeface="Aptos" panose="020B0004020202020204" pitchFamily="34" charset="0"/>
                <a:ea typeface="Lexend Deca"/>
                <a:cs typeface="Lexend Deca"/>
                <a:sym typeface="Lexend Deca"/>
              </a:rPr>
              <a:t>best extent</a:t>
            </a:r>
            <a:r>
              <a:rPr lang="en-US" sz="3111" dirty="0">
                <a:solidFill>
                  <a:srgbClr val="000000"/>
                </a:solidFill>
                <a:latin typeface="Aptos" panose="020B0004020202020204" pitchFamily="34" charset="0"/>
                <a:ea typeface="Lexend Deca"/>
                <a:cs typeface="Lexend Deca"/>
                <a:sym typeface="Lexend Deca"/>
              </a:rPr>
              <a:t>, a </a:t>
            </a:r>
            <a:r>
              <a:rPr lang="en-US" sz="3111" dirty="0">
                <a:solidFill>
                  <a:srgbClr val="F05051"/>
                </a:solidFill>
                <a:latin typeface="Aptos" panose="020B0004020202020204" pitchFamily="34" charset="0"/>
                <a:ea typeface="Lexend Deca"/>
                <a:cs typeface="Lexend Deca"/>
                <a:sym typeface="Lexend Deca"/>
              </a:rPr>
              <a:t>sufficient level</a:t>
            </a:r>
            <a:r>
              <a:rPr lang="en-US" sz="3111" dirty="0">
                <a:solidFill>
                  <a:srgbClr val="000000"/>
                </a:solidFill>
                <a:latin typeface="Aptos" panose="020B0004020202020204" pitchFamily="34" charset="0"/>
                <a:ea typeface="Lexend Deca"/>
                <a:cs typeface="Lexend Deca"/>
                <a:sym typeface="Lexend Deca"/>
              </a:rPr>
              <a:t> of AI literacy of their staff and other persons dealing with the operation and use of AI systems on their behalf, taking into account their technical knowledge, experience, education and training and the context the AI systems are to be used in, and considering the persons or groups of persons on whom the AI systems are to be used.”</a:t>
            </a:r>
          </a:p>
        </p:txBody>
      </p:sp>
      <p:sp>
        <p:nvSpPr>
          <p:cNvPr id="10" name="TextBox 10"/>
          <p:cNvSpPr txBox="1"/>
          <p:nvPr/>
        </p:nvSpPr>
        <p:spPr>
          <a:xfrm>
            <a:off x="3728909" y="1297929"/>
            <a:ext cx="10820657" cy="1044385"/>
          </a:xfrm>
          <a:prstGeom prst="rect">
            <a:avLst/>
          </a:prstGeom>
        </p:spPr>
        <p:txBody>
          <a:bodyPr lIns="0" tIns="0" rIns="0" bIns="0" rtlCol="0" anchor="t">
            <a:spAutoFit/>
          </a:bodyPr>
          <a:lstStyle/>
          <a:p>
            <a:pPr algn="ctr">
              <a:lnSpc>
                <a:spcPts val="8586"/>
              </a:lnSpc>
            </a:pPr>
            <a:r>
              <a:rPr lang="en-US" sz="6133" dirty="0">
                <a:solidFill>
                  <a:srgbClr val="000000"/>
                </a:solidFill>
                <a:latin typeface="Aptos" panose="020B0004020202020204" pitchFamily="34" charset="0"/>
                <a:ea typeface="Lexend Exa"/>
                <a:cs typeface="Lexend Exa"/>
                <a:sym typeface="Lexend Exa"/>
              </a:rPr>
              <a:t>EU AI Act: Article 4</a:t>
            </a:r>
          </a:p>
        </p:txBody>
      </p:sp>
      <p:sp>
        <p:nvSpPr>
          <p:cNvPr id="11" name="TextBox 11"/>
          <p:cNvSpPr txBox="1"/>
          <p:nvPr/>
        </p:nvSpPr>
        <p:spPr>
          <a:xfrm>
            <a:off x="10186941" y="4291054"/>
            <a:ext cx="7253980" cy="2875659"/>
          </a:xfrm>
          <a:prstGeom prst="rect">
            <a:avLst/>
          </a:prstGeom>
        </p:spPr>
        <p:txBody>
          <a:bodyPr lIns="0" tIns="0" rIns="0" bIns="0" rtlCol="0" anchor="t">
            <a:spAutoFit/>
          </a:bodyPr>
          <a:lstStyle/>
          <a:p>
            <a:pPr algn="l">
              <a:lnSpc>
                <a:spcPts val="2330"/>
              </a:lnSpc>
            </a:pPr>
            <a:endParaRPr dirty="0">
              <a:latin typeface="Aptos" panose="020B0004020202020204" pitchFamily="34" charset="0"/>
            </a:endParaRPr>
          </a:p>
          <a:p>
            <a:pPr marL="778830" lvl="1" indent="-389415" algn="l">
              <a:lnSpc>
                <a:spcPts val="5050"/>
              </a:lnSpc>
              <a:buFont typeface="Arial"/>
              <a:buChar char="•"/>
            </a:pPr>
            <a:r>
              <a:rPr lang="en-US" sz="3607" dirty="0" err="1">
                <a:solidFill>
                  <a:srgbClr val="000000"/>
                </a:solidFill>
                <a:latin typeface="Aptos" panose="020B0004020202020204" pitchFamily="34" charset="0"/>
                <a:ea typeface="Lexend Exa"/>
                <a:cs typeface="Lexend Exa"/>
                <a:sym typeface="Lexend Exa"/>
              </a:rPr>
              <a:t>Forståelse</a:t>
            </a:r>
            <a:endParaRPr lang="en-US" sz="3607" dirty="0">
              <a:solidFill>
                <a:srgbClr val="000000"/>
              </a:solidFill>
              <a:latin typeface="Aptos" panose="020B0004020202020204" pitchFamily="34" charset="0"/>
              <a:ea typeface="Lexend Exa"/>
              <a:cs typeface="Lexend Exa"/>
              <a:sym typeface="Lexend Exa"/>
            </a:endParaRPr>
          </a:p>
          <a:p>
            <a:pPr marL="778830" lvl="1" indent="-389415" algn="l">
              <a:lnSpc>
                <a:spcPts val="5050"/>
              </a:lnSpc>
              <a:buFont typeface="Arial"/>
              <a:buChar char="•"/>
            </a:pPr>
            <a:r>
              <a:rPr lang="en-US" sz="3607" dirty="0" err="1">
                <a:solidFill>
                  <a:srgbClr val="000000"/>
                </a:solidFill>
                <a:latin typeface="Aptos" panose="020B0004020202020204" pitchFamily="34" charset="0"/>
                <a:ea typeface="Lexend Exa"/>
                <a:cs typeface="Lexend Exa"/>
                <a:sym typeface="Lexend Exa"/>
              </a:rPr>
              <a:t>Organisationens</a:t>
            </a:r>
            <a:r>
              <a:rPr lang="en-US" sz="3607" dirty="0">
                <a:solidFill>
                  <a:srgbClr val="000000"/>
                </a:solidFill>
                <a:latin typeface="Aptos" panose="020B0004020202020204" pitchFamily="34" charset="0"/>
                <a:ea typeface="Lexend Exa"/>
                <a:cs typeface="Lexend Exa"/>
                <a:sym typeface="Lexend Exa"/>
              </a:rPr>
              <a:t> </a:t>
            </a:r>
            <a:r>
              <a:rPr lang="en-US" sz="3607" dirty="0" err="1">
                <a:solidFill>
                  <a:srgbClr val="000000"/>
                </a:solidFill>
                <a:latin typeface="Aptos" panose="020B0004020202020204" pitchFamily="34" charset="0"/>
                <a:ea typeface="Lexend Exa"/>
                <a:cs typeface="Lexend Exa"/>
                <a:sym typeface="Lexend Exa"/>
              </a:rPr>
              <a:t>rolle</a:t>
            </a:r>
            <a:endParaRPr lang="en-US" sz="3607" dirty="0">
              <a:solidFill>
                <a:srgbClr val="000000"/>
              </a:solidFill>
              <a:latin typeface="Aptos" panose="020B0004020202020204" pitchFamily="34" charset="0"/>
              <a:ea typeface="Lexend Exa"/>
              <a:cs typeface="Lexend Exa"/>
              <a:sym typeface="Lexend Exa"/>
            </a:endParaRPr>
          </a:p>
          <a:p>
            <a:pPr marL="778830" lvl="1" indent="-389415" algn="l">
              <a:lnSpc>
                <a:spcPts val="5050"/>
              </a:lnSpc>
              <a:buFont typeface="Arial"/>
              <a:buChar char="•"/>
            </a:pPr>
            <a:r>
              <a:rPr lang="en-US" sz="3607" dirty="0" err="1">
                <a:solidFill>
                  <a:srgbClr val="000000"/>
                </a:solidFill>
                <a:latin typeface="Aptos" panose="020B0004020202020204" pitchFamily="34" charset="0"/>
                <a:ea typeface="Lexend Exa"/>
                <a:cs typeface="Lexend Exa"/>
                <a:sym typeface="Lexend Exa"/>
              </a:rPr>
              <a:t>Risikovurdering</a:t>
            </a:r>
            <a:endParaRPr lang="en-US" sz="3607" dirty="0">
              <a:solidFill>
                <a:srgbClr val="000000"/>
              </a:solidFill>
              <a:latin typeface="Aptos" panose="020B0004020202020204" pitchFamily="34" charset="0"/>
              <a:ea typeface="Lexend Exa"/>
              <a:cs typeface="Lexend Exa"/>
              <a:sym typeface="Lexend Exa"/>
            </a:endParaRPr>
          </a:p>
          <a:p>
            <a:pPr algn="l">
              <a:lnSpc>
                <a:spcPts val="5050"/>
              </a:lnSpc>
            </a:pPr>
            <a:endParaRPr lang="en-US" sz="3607" dirty="0">
              <a:solidFill>
                <a:srgbClr val="000000"/>
              </a:solidFill>
              <a:latin typeface="Aptos" panose="020B0004020202020204" pitchFamily="34" charset="0"/>
              <a:ea typeface="Lexend Exa"/>
              <a:cs typeface="Lexend Exa"/>
              <a:sym typeface="Lexend Ex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854847" y="4493989"/>
            <a:ext cx="10578307" cy="1314975"/>
          </a:xfrm>
          <a:prstGeom prst="rect">
            <a:avLst/>
          </a:prstGeom>
        </p:spPr>
        <p:txBody>
          <a:bodyPr lIns="0" tIns="0" rIns="0" bIns="0" rtlCol="0" anchor="t">
            <a:spAutoFit/>
          </a:bodyPr>
          <a:lstStyle/>
          <a:p>
            <a:pPr algn="ctr">
              <a:lnSpc>
                <a:spcPts val="5050"/>
              </a:lnSpc>
              <a:spcBef>
                <a:spcPct val="0"/>
              </a:spcBef>
            </a:pPr>
            <a:r>
              <a:rPr lang="en-US" sz="4800" dirty="0">
                <a:solidFill>
                  <a:srgbClr val="F05051"/>
                </a:solidFill>
                <a:latin typeface="Aptos" panose="020B0004020202020204" pitchFamily="34" charset="0"/>
                <a:ea typeface="Lexend Exa"/>
                <a:cs typeface="Lexend Exa"/>
                <a:sym typeface="Lexend Exa"/>
              </a:rPr>
              <a:t>“A key characteristic of AI systems is </a:t>
            </a:r>
          </a:p>
          <a:p>
            <a:pPr algn="ctr">
              <a:lnSpc>
                <a:spcPts val="5050"/>
              </a:lnSpc>
              <a:spcBef>
                <a:spcPct val="0"/>
              </a:spcBef>
            </a:pPr>
            <a:r>
              <a:rPr lang="en-US" sz="4800" dirty="0">
                <a:solidFill>
                  <a:srgbClr val="F05051"/>
                </a:solidFill>
                <a:latin typeface="Aptos" panose="020B0004020202020204" pitchFamily="34" charset="0"/>
                <a:ea typeface="Lexend Exa"/>
                <a:cs typeface="Lexend Exa"/>
                <a:sym typeface="Lexend Exa"/>
              </a:rPr>
              <a:t>their capability to infer.”</a:t>
            </a:r>
          </a:p>
        </p:txBody>
      </p:sp>
      <p:sp>
        <p:nvSpPr>
          <p:cNvPr id="4" name="TextBox 4"/>
          <p:cNvSpPr txBox="1"/>
          <p:nvPr/>
        </p:nvSpPr>
        <p:spPr>
          <a:xfrm>
            <a:off x="7837567" y="6086284"/>
            <a:ext cx="2612866" cy="615553"/>
          </a:xfrm>
          <a:prstGeom prst="rect">
            <a:avLst/>
          </a:prstGeom>
        </p:spPr>
        <p:txBody>
          <a:bodyPr lIns="0" tIns="0" rIns="0" bIns="0" rtlCol="0" anchor="t">
            <a:spAutoFit/>
          </a:bodyPr>
          <a:lstStyle/>
          <a:p>
            <a:pPr algn="ctr">
              <a:lnSpc>
                <a:spcPts val="2250"/>
              </a:lnSpc>
              <a:spcBef>
                <a:spcPct val="0"/>
              </a:spcBef>
            </a:pPr>
            <a:r>
              <a:rPr lang="en-US" sz="2400" u="sng" dirty="0">
                <a:solidFill>
                  <a:srgbClr val="F05051"/>
                </a:solidFill>
                <a:latin typeface="Aptos" panose="020B0004020202020204" pitchFamily="34" charset="0"/>
                <a:ea typeface="Lexend Exa"/>
                <a:cs typeface="Lexend Exa"/>
                <a:sym typeface="Lexend Exa"/>
                <a:hlinkClick r:id="rId3" tooltip="https://artificialintelligenceact.eu/recital/12/"/>
              </a:rPr>
              <a:t>Recital </a:t>
            </a:r>
            <a:r>
              <a:rPr lang="en-US" sz="2400" dirty="0">
                <a:solidFill>
                  <a:srgbClr val="F05051"/>
                </a:solidFill>
                <a:latin typeface="Aptos" panose="020B0004020202020204" pitchFamily="34" charset="0"/>
                <a:ea typeface="Lexend Exa"/>
                <a:cs typeface="Lexend Exa"/>
                <a:sym typeface="Lexend Exa"/>
              </a:rPr>
              <a:t>12 - EU AI Act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hlinkClick r:id="rId3" tooltip="https://artificialintelligenceact.eu/recital/12/"/>
          </p:cNvPr>
          <p:cNvSpPr/>
          <p:nvPr/>
        </p:nvSpPr>
        <p:spPr>
          <a:xfrm>
            <a:off x="-1905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da-DK"/>
          </a:p>
        </p:txBody>
      </p:sp>
      <p:sp>
        <p:nvSpPr>
          <p:cNvPr id="3" name="Freeform 3"/>
          <p:cNvSpPr/>
          <p:nvPr/>
        </p:nvSpPr>
        <p:spPr>
          <a:xfrm>
            <a:off x="4175272" y="1305158"/>
            <a:ext cx="9937456" cy="7676685"/>
          </a:xfrm>
          <a:custGeom>
            <a:avLst/>
            <a:gdLst/>
            <a:ahLst/>
            <a:cxnLst/>
            <a:rect l="l" t="t" r="r" b="b"/>
            <a:pathLst>
              <a:path w="9937456" h="7676685">
                <a:moveTo>
                  <a:pt x="0" y="0"/>
                </a:moveTo>
                <a:lnTo>
                  <a:pt x="9937456" y="0"/>
                </a:lnTo>
                <a:lnTo>
                  <a:pt x="9937456" y="7676684"/>
                </a:lnTo>
                <a:lnTo>
                  <a:pt x="0" y="7676684"/>
                </a:lnTo>
                <a:lnTo>
                  <a:pt x="0" y="0"/>
                </a:lnTo>
                <a:close/>
              </a:path>
            </a:pathLst>
          </a:custGeom>
          <a:blipFill>
            <a:blip r:embed="rId5"/>
            <a:stretch>
              <a:fillRect/>
            </a:stretch>
          </a:blipFill>
        </p:spPr>
        <p:txBody>
          <a:bodyPr/>
          <a:lstStyle/>
          <a:p>
            <a:endParaRPr lang="da-DK"/>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da-DK"/>
          </a:p>
        </p:txBody>
      </p:sp>
      <p:sp>
        <p:nvSpPr>
          <p:cNvPr id="3" name="Freeform 3"/>
          <p:cNvSpPr/>
          <p:nvPr/>
        </p:nvSpPr>
        <p:spPr>
          <a:xfrm>
            <a:off x="1835297" y="0"/>
            <a:ext cx="14617407" cy="10287000"/>
          </a:xfrm>
          <a:custGeom>
            <a:avLst/>
            <a:gdLst/>
            <a:ahLst/>
            <a:cxnLst/>
            <a:rect l="l" t="t" r="r" b="b"/>
            <a:pathLst>
              <a:path w="14617407" h="10287000">
                <a:moveTo>
                  <a:pt x="0" y="0"/>
                </a:moveTo>
                <a:lnTo>
                  <a:pt x="14617406" y="0"/>
                </a:lnTo>
                <a:lnTo>
                  <a:pt x="14617406" y="10287000"/>
                </a:lnTo>
                <a:lnTo>
                  <a:pt x="0" y="10287000"/>
                </a:lnTo>
                <a:lnTo>
                  <a:pt x="0" y="0"/>
                </a:lnTo>
                <a:close/>
              </a:path>
            </a:pathLst>
          </a:custGeom>
          <a:blipFill>
            <a:blip r:embed="rId3"/>
            <a:stretch>
              <a:fillRect/>
            </a:stretch>
          </a:blipFill>
        </p:spPr>
        <p:txBody>
          <a:bodyPr/>
          <a:lstStyle/>
          <a:p>
            <a:endParaRPr lang="da-DK"/>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da-DK"/>
          </a:p>
        </p:txBody>
      </p:sp>
      <p:sp>
        <p:nvSpPr>
          <p:cNvPr id="3" name="Freeform 3"/>
          <p:cNvSpPr/>
          <p:nvPr/>
        </p:nvSpPr>
        <p:spPr>
          <a:xfrm>
            <a:off x="4463415" y="0"/>
            <a:ext cx="9361170" cy="10287000"/>
          </a:xfrm>
          <a:custGeom>
            <a:avLst/>
            <a:gdLst/>
            <a:ahLst/>
            <a:cxnLst/>
            <a:rect l="l" t="t" r="r" b="b"/>
            <a:pathLst>
              <a:path w="9361170" h="10287000">
                <a:moveTo>
                  <a:pt x="0" y="0"/>
                </a:moveTo>
                <a:lnTo>
                  <a:pt x="9361170" y="0"/>
                </a:lnTo>
                <a:lnTo>
                  <a:pt x="9361170" y="10287000"/>
                </a:lnTo>
                <a:lnTo>
                  <a:pt x="0" y="10287000"/>
                </a:lnTo>
                <a:lnTo>
                  <a:pt x="0" y="0"/>
                </a:lnTo>
                <a:close/>
              </a:path>
            </a:pathLst>
          </a:custGeom>
          <a:blipFill>
            <a:blip r:embed="rId3"/>
            <a:stretch>
              <a:fillRect/>
            </a:stretch>
          </a:blipFill>
        </p:spPr>
        <p:txBody>
          <a:bodyPr/>
          <a:lstStyle/>
          <a:p>
            <a:endParaRPr lang="da-D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da-DK"/>
          </a:p>
        </p:txBody>
      </p:sp>
      <p:sp>
        <p:nvSpPr>
          <p:cNvPr id="3" name="Freeform 3"/>
          <p:cNvSpPr/>
          <p:nvPr/>
        </p:nvSpPr>
        <p:spPr>
          <a:xfrm>
            <a:off x="4315539" y="0"/>
            <a:ext cx="9656921" cy="10287000"/>
          </a:xfrm>
          <a:custGeom>
            <a:avLst/>
            <a:gdLst/>
            <a:ahLst/>
            <a:cxnLst/>
            <a:rect l="l" t="t" r="r" b="b"/>
            <a:pathLst>
              <a:path w="9656921" h="10287000">
                <a:moveTo>
                  <a:pt x="0" y="0"/>
                </a:moveTo>
                <a:lnTo>
                  <a:pt x="9656922" y="0"/>
                </a:lnTo>
                <a:lnTo>
                  <a:pt x="9656922" y="10287000"/>
                </a:lnTo>
                <a:lnTo>
                  <a:pt x="0" y="10287000"/>
                </a:lnTo>
                <a:lnTo>
                  <a:pt x="0" y="0"/>
                </a:lnTo>
                <a:close/>
              </a:path>
            </a:pathLst>
          </a:custGeom>
          <a:blipFill>
            <a:blip r:embed="rId3"/>
            <a:stretch>
              <a:fillRect/>
            </a:stretch>
          </a:blipFill>
        </p:spPr>
        <p:txBody>
          <a:bodyPr/>
          <a:lstStyle/>
          <a:p>
            <a:endParaRPr lang="da-DK"/>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_skabelon">
  <a:themeElements>
    <a:clrScheme name="GTM Test">
      <a:dk1>
        <a:srgbClr val="000000"/>
      </a:dk1>
      <a:lt1>
        <a:srgbClr val="FFFFFF"/>
      </a:lt1>
      <a:dk2>
        <a:srgbClr val="0E2841"/>
      </a:dk2>
      <a:lt2>
        <a:srgbClr val="E8E8E8"/>
      </a:lt2>
      <a:accent1>
        <a:srgbClr val="F05051"/>
      </a:accent1>
      <a:accent2>
        <a:srgbClr val="F05759"/>
      </a:accent2>
      <a:accent3>
        <a:srgbClr val="EBEBE8"/>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73498e5-e71e-4ace-9a2c-de17850136d9" xsi:nil="true"/>
    <lcf76f155ced4ddcb4097134ff3c332f xmlns="9a0a2e2b-68c1-48f4-8f1c-748d0b96cf9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0AE47D0B7FE1C438EFD06FF4E797F34" ma:contentTypeVersion="19" ma:contentTypeDescription="Opret et nyt dokument." ma:contentTypeScope="" ma:versionID="7673f968584cf81481d6451f227673a6">
  <xsd:schema xmlns:xsd="http://www.w3.org/2001/XMLSchema" xmlns:xs="http://www.w3.org/2001/XMLSchema" xmlns:p="http://schemas.microsoft.com/office/2006/metadata/properties" xmlns:ns2="9a0a2e2b-68c1-48f4-8f1c-748d0b96cf94" xmlns:ns3="373498e5-e71e-4ace-9a2c-de17850136d9" targetNamespace="http://schemas.microsoft.com/office/2006/metadata/properties" ma:root="true" ma:fieldsID="a0d8de92e4af4adb5f4d88e6cd54e249" ns2:_="" ns3:_="">
    <xsd:import namespace="9a0a2e2b-68c1-48f4-8f1c-748d0b96cf94"/>
    <xsd:import namespace="373498e5-e71e-4ace-9a2c-de17850136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0a2e2b-68c1-48f4-8f1c-748d0b96c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3498e5-e71e-4ace-9a2c-de17850136d9"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aa208ec8-428b-4268-8be9-7fde18aa7aa0}" ma:internalName="TaxCatchAll" ma:showField="CatchAllData" ma:web="373498e5-e71e-4ace-9a2c-de17850136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8B37A6-66AE-43A7-8D2B-E9C49874E156}">
  <ds:schemaRefs>
    <ds:schemaRef ds:uri="http://schemas.microsoft.com/sharepoint/v3/contenttype/forms"/>
  </ds:schemaRefs>
</ds:datastoreItem>
</file>

<file path=customXml/itemProps2.xml><?xml version="1.0" encoding="utf-8"?>
<ds:datastoreItem xmlns:ds="http://schemas.openxmlformats.org/officeDocument/2006/customXml" ds:itemID="{DE933DF2-B0C5-48EA-A7AB-2E8AB7115F04}">
  <ds:schemaRefs>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 ds:uri="9a0a2e2b-68c1-48f4-8f1c-748d0b96cf94"/>
    <ds:schemaRef ds:uri="http://schemas.openxmlformats.org/package/2006/metadata/core-properties"/>
    <ds:schemaRef ds:uri="373498e5-e71e-4ace-9a2c-de17850136d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E4630D9-2B89-4306-ADAB-46FC9BFE5F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0a2e2b-68c1-48f4-8f1c-748d0b96cf94"/>
    <ds:schemaRef ds:uri="373498e5-e71e-4ace-9a2c-de17850136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TotalTime>
  <Words>1334</Words>
  <Application>Microsoft Office PowerPoint</Application>
  <PresentationFormat>Custom</PresentationFormat>
  <Paragraphs>151</Paragraphs>
  <Slides>23</Slides>
  <Notes>5</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powerpoint_skabelon</vt:lpstr>
      <vt:lpstr>AI Literacy</vt:lpstr>
      <vt:lpstr>EU AI 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Kilder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Literacy</dc:title>
  <dc:creator>Signe Marie Skovsted</dc:creator>
  <cp:lastModifiedBy>Signe Marie Skovsted</cp:lastModifiedBy>
  <cp:revision>6</cp:revision>
  <dcterms:created xsi:type="dcterms:W3CDTF">2006-08-16T00:00:00Z</dcterms:created>
  <dcterms:modified xsi:type="dcterms:W3CDTF">2026-04-14T12:25:41Z</dcterms:modified>
  <dc:identifier>DAGyvwPD7gA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0x01010070AE47D0B7FE1C438EFD06FF4E797F34</vt:lpwstr>
  </property>
  <property fmtid="{D5CDD505-2E9C-101B-9397-08002B2CF9AE}" pid="3" name="MediaServiceImageTags">
    <vt:lpwstr/>
  </property>
</Properties>
</file>